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87" r:id="rId9"/>
    <p:sldId id="295" r:id="rId10"/>
    <p:sldId id="299" r:id="rId11"/>
    <p:sldId id="296" r:id="rId12"/>
    <p:sldId id="297" r:id="rId13"/>
    <p:sldId id="298" r:id="rId14"/>
    <p:sldId id="289" r:id="rId15"/>
    <p:sldId id="290" r:id="rId16"/>
    <p:sldId id="292" r:id="rId17"/>
    <p:sldId id="291" r:id="rId18"/>
    <p:sldId id="264" r:id="rId19"/>
    <p:sldId id="273" r:id="rId20"/>
    <p:sldId id="266" r:id="rId21"/>
    <p:sldId id="274" r:id="rId22"/>
    <p:sldId id="268" r:id="rId23"/>
    <p:sldId id="269" r:id="rId24"/>
    <p:sldId id="276" r:id="rId25"/>
    <p:sldId id="277" r:id="rId26"/>
    <p:sldId id="275" r:id="rId27"/>
    <p:sldId id="270" r:id="rId28"/>
    <p:sldId id="278" r:id="rId29"/>
    <p:sldId id="279" r:id="rId30"/>
    <p:sldId id="280" r:id="rId31"/>
    <p:sldId id="281" r:id="rId32"/>
    <p:sldId id="282" r:id="rId33"/>
    <p:sldId id="283" r:id="rId34"/>
    <p:sldId id="284" r:id="rId35"/>
    <p:sldId id="285" r:id="rId36"/>
    <p:sldId id="293" r:id="rId37"/>
    <p:sldId id="286"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1" d="100"/>
          <a:sy n="21"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0203C-683E-42F0-BD8B-57BF95B8F306}" type="datetimeFigureOut">
              <a:rPr lang="en-GB" smtClean="0"/>
              <a:pPr/>
              <a:t>19/07/2011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FDA89-710F-4F35-9F49-906596E48EF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7B353D-F5F6-4E80-B317-791390B20D07}"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82A2A-58EF-4CE8-9FB2-AA3F6325D2F0}"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0C8B3-60C3-4976-8E74-E414DD7267A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82A2A-58EF-4CE8-9FB2-AA3F6325D2F0}" type="datetimeFigureOut">
              <a:rPr lang="en-GB" smtClean="0"/>
              <a:pPr/>
              <a:t>19/07/2011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0C8B3-60C3-4976-8E74-E414DD7267A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jpeg"/><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jpeg"/><Relationship Id="rId2" Type="http://schemas.openxmlformats.org/officeDocument/2006/relationships/image" Target="../media/image20.gif"/><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22.gif"/><Relationship Id="rId9" Type="http://schemas.openxmlformats.org/officeDocument/2006/relationships/image" Target="../media/image27.gif"/><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6">
                    <a:lumMod val="75000"/>
                  </a:schemeClr>
                </a:solidFill>
              </a:rPr>
              <a:t>Telecom Network</a:t>
            </a:r>
            <a:endParaRPr lang="en-GB"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THEY ACCESS TO HOME</a:t>
            </a:r>
            <a:endParaRPr lang="en-GB" dirty="0"/>
          </a:p>
        </p:txBody>
      </p:sp>
      <p:sp>
        <p:nvSpPr>
          <p:cNvPr id="3" name="Content Placeholder 2"/>
          <p:cNvSpPr>
            <a:spLocks noGrp="1"/>
          </p:cNvSpPr>
          <p:nvPr>
            <p:ph idx="1"/>
          </p:nvPr>
        </p:nvSpPr>
        <p:spPr/>
        <p:txBody>
          <a:bodyPr/>
          <a:lstStyle/>
          <a:p>
            <a:r>
              <a:rPr lang="en-GB" dirty="0" smtClean="0"/>
              <a:t>DIFFERENT ACCESS METHODS DEPENDING UPON THE SERVICE PROVIDER.(EXCEPT RADIO &amp; INTERNET, THERE IS A SLIGHT DEVIATION)</a:t>
            </a:r>
          </a:p>
          <a:p>
            <a:r>
              <a:rPr lang="en-GB" dirty="0" smtClean="0"/>
              <a:t>DOES SERVICE PROVIDERS NEED TO HAVE THEIR OWN NETWORK?</a:t>
            </a:r>
          </a:p>
          <a:p>
            <a:r>
              <a:rPr lang="en-GB" dirty="0" smtClean="0"/>
              <a:t>IS IT ECCONOMICAL?</a:t>
            </a:r>
          </a:p>
          <a:p>
            <a:r>
              <a:rPr lang="en-GB" dirty="0" smtClean="0"/>
              <a:t>SERVICE PROVIDERS AND NETWORK PROVIDERS CAN BE SEPERATED.</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Fixed Network</a:t>
            </a:r>
          </a:p>
        </p:txBody>
      </p:sp>
      <p:grpSp>
        <p:nvGrpSpPr>
          <p:cNvPr id="2" name="Group 62"/>
          <p:cNvGrpSpPr>
            <a:grpSpLocks/>
          </p:cNvGrpSpPr>
          <p:nvPr/>
        </p:nvGrpSpPr>
        <p:grpSpPr bwMode="auto">
          <a:xfrm>
            <a:off x="914400" y="1652588"/>
            <a:ext cx="7162800" cy="4919662"/>
            <a:chOff x="914400" y="1652609"/>
            <a:chExt cx="7162800" cy="4919668"/>
          </a:xfrm>
        </p:grpSpPr>
        <p:grpSp>
          <p:nvGrpSpPr>
            <p:cNvPr id="3" name="Group 89"/>
            <p:cNvGrpSpPr>
              <a:grpSpLocks/>
            </p:cNvGrpSpPr>
            <p:nvPr/>
          </p:nvGrpSpPr>
          <p:grpSpPr bwMode="auto">
            <a:xfrm>
              <a:off x="914400" y="1652609"/>
              <a:ext cx="7162800" cy="4919668"/>
              <a:chOff x="914400" y="935864"/>
              <a:chExt cx="7162800" cy="4919868"/>
            </a:xfrm>
          </p:grpSpPr>
          <p:grpSp>
            <p:nvGrpSpPr>
              <p:cNvPr id="4" name="Group 65"/>
              <p:cNvGrpSpPr>
                <a:grpSpLocks/>
              </p:cNvGrpSpPr>
              <p:nvPr/>
            </p:nvGrpSpPr>
            <p:grpSpPr bwMode="auto">
              <a:xfrm>
                <a:off x="1928564" y="1370857"/>
                <a:ext cx="5158036" cy="4226098"/>
                <a:chOff x="1093919" y="1523258"/>
                <a:chExt cx="5158036" cy="4226101"/>
              </a:xfrm>
            </p:grpSpPr>
            <p:grpSp>
              <p:nvGrpSpPr>
                <p:cNvPr id="5" name="Group 64"/>
                <p:cNvGrpSpPr>
                  <a:grpSpLocks/>
                </p:cNvGrpSpPr>
                <p:nvPr/>
              </p:nvGrpSpPr>
              <p:grpSpPr bwMode="auto">
                <a:xfrm>
                  <a:off x="1093919" y="1523258"/>
                  <a:ext cx="5158036" cy="4226101"/>
                  <a:chOff x="1093919" y="1523258"/>
                  <a:chExt cx="5158036" cy="4226101"/>
                </a:xfrm>
              </p:grpSpPr>
              <p:sp>
                <p:nvSpPr>
                  <p:cNvPr id="30" name="Oval 7"/>
                  <p:cNvSpPr/>
                  <p:nvPr/>
                </p:nvSpPr>
                <p:spPr>
                  <a:xfrm>
                    <a:off x="1143380" y="1523258"/>
                    <a:ext cx="3505200" cy="236230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8"/>
                  <p:cNvSpPr/>
                  <p:nvPr/>
                </p:nvSpPr>
                <p:spPr>
                  <a:xfrm rot="2411647">
                    <a:off x="4019930" y="3853807"/>
                    <a:ext cx="2232025" cy="14653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3"/>
                  <p:cNvGrpSpPr>
                    <a:grpSpLocks/>
                  </p:cNvGrpSpPr>
                  <p:nvPr/>
                </p:nvGrpSpPr>
                <p:grpSpPr bwMode="auto">
                  <a:xfrm rot="-2680684">
                    <a:off x="1093919" y="1873802"/>
                    <a:ext cx="454973" cy="1183536"/>
                    <a:chOff x="1905749" y="1455674"/>
                    <a:chExt cx="454973" cy="1183536"/>
                  </a:xfrm>
                </p:grpSpPr>
                <p:sp>
                  <p:nvSpPr>
                    <p:cNvPr id="50" name="Rectangle 49"/>
                    <p:cNvSpPr/>
                    <p:nvPr/>
                  </p:nvSpPr>
                  <p:spPr>
                    <a:xfrm rot="19483900">
                      <a:off x="1904880" y="1552210"/>
                      <a:ext cx="309563" cy="6080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70" name="TextBox 15"/>
                    <p:cNvSpPr txBox="1">
                      <a:spLocks noChangeArrowheads="1"/>
                    </p:cNvSpPr>
                    <p:nvPr/>
                  </p:nvSpPr>
                  <p:spPr bwMode="auto">
                    <a:xfrm rot="3283900">
                      <a:off x="1584288" y="1862776"/>
                      <a:ext cx="1183536" cy="369332"/>
                    </a:xfrm>
                    <a:prstGeom prst="rect">
                      <a:avLst/>
                    </a:prstGeom>
                    <a:noFill/>
                    <a:ln w="9525">
                      <a:noFill/>
                      <a:miter lim="800000"/>
                      <a:headEnd/>
                      <a:tailEnd/>
                    </a:ln>
                  </p:spPr>
                  <p:txBody>
                    <a:bodyPr>
                      <a:spAutoFit/>
                    </a:bodyPr>
                    <a:lstStyle/>
                    <a:p>
                      <a:r>
                        <a:rPr lang="en-US">
                          <a:latin typeface="Calibri" pitchFamily="34" charset="0"/>
                        </a:rPr>
                        <a:t>MSAN</a:t>
                      </a:r>
                    </a:p>
                  </p:txBody>
                </p:sp>
              </p:grpSp>
              <p:sp>
                <p:nvSpPr>
                  <p:cNvPr id="39" name="Rectangle 32"/>
                  <p:cNvSpPr/>
                  <p:nvPr/>
                </p:nvSpPr>
                <p:spPr>
                  <a:xfrm rot="19483900">
                    <a:off x="5867780" y="5138149"/>
                    <a:ext cx="307975" cy="61121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4"/>
                  <p:cNvSpPr/>
                  <p:nvPr/>
                </p:nvSpPr>
                <p:spPr>
                  <a:xfrm rot="2600824">
                    <a:off x="5612193" y="3715688"/>
                    <a:ext cx="307975" cy="61121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rot="2600824">
                    <a:off x="4434268" y="4974630"/>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29" name="Straight Connector 28"/>
                <p:cNvCxnSpPr/>
                <p:nvPr/>
              </p:nvCxnSpPr>
              <p:spPr>
                <a:xfrm rot="5400000">
                  <a:off x="1142568" y="4114961"/>
                  <a:ext cx="91443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43" name="TextBox 51"/>
              <p:cNvSpPr txBox="1">
                <a:spLocks noChangeArrowheads="1"/>
              </p:cNvSpPr>
              <p:nvPr/>
            </p:nvSpPr>
            <p:spPr bwMode="auto">
              <a:xfrm>
                <a:off x="914400" y="1371599"/>
                <a:ext cx="1600200" cy="369332"/>
              </a:xfrm>
              <a:prstGeom prst="rect">
                <a:avLst/>
              </a:prstGeom>
              <a:noFill/>
              <a:ln w="9525">
                <a:noFill/>
                <a:miter lim="800000"/>
                <a:headEnd/>
                <a:tailEnd/>
              </a:ln>
            </p:spPr>
            <p:txBody>
              <a:bodyPr>
                <a:spAutoFit/>
              </a:bodyPr>
              <a:lstStyle/>
              <a:p>
                <a:r>
                  <a:rPr lang="en-US">
                    <a:latin typeface="Calibri" pitchFamily="34" charset="0"/>
                  </a:rPr>
                  <a:t> Local EX</a:t>
                </a:r>
              </a:p>
            </p:txBody>
          </p:sp>
          <p:sp>
            <p:nvSpPr>
              <p:cNvPr id="18444" name="TextBox 52"/>
              <p:cNvSpPr txBox="1">
                <a:spLocks noChangeArrowheads="1"/>
              </p:cNvSpPr>
              <p:nvPr/>
            </p:nvSpPr>
            <p:spPr bwMode="auto">
              <a:xfrm>
                <a:off x="5943600" y="1371599"/>
                <a:ext cx="2133600" cy="369332"/>
              </a:xfrm>
              <a:prstGeom prst="rect">
                <a:avLst/>
              </a:prstGeom>
              <a:noFill/>
              <a:ln w="9525">
                <a:noFill/>
                <a:miter lim="800000"/>
                <a:headEnd/>
                <a:tailEnd/>
              </a:ln>
            </p:spPr>
            <p:txBody>
              <a:bodyPr>
                <a:spAutoFit/>
              </a:bodyPr>
              <a:lstStyle/>
              <a:p>
                <a:r>
                  <a:rPr lang="en-US">
                    <a:latin typeface="Calibri" pitchFamily="34" charset="0"/>
                  </a:rPr>
                  <a:t>Domestic Transport</a:t>
                </a:r>
              </a:p>
            </p:txBody>
          </p:sp>
          <p:sp>
            <p:nvSpPr>
              <p:cNvPr id="18445" name="TextBox 53"/>
              <p:cNvSpPr txBox="1">
                <a:spLocks noChangeArrowheads="1"/>
              </p:cNvSpPr>
              <p:nvPr/>
            </p:nvSpPr>
            <p:spPr bwMode="auto">
              <a:xfrm>
                <a:off x="6248400" y="2819398"/>
                <a:ext cx="1600200" cy="646330"/>
              </a:xfrm>
              <a:prstGeom prst="rect">
                <a:avLst/>
              </a:prstGeom>
              <a:noFill/>
              <a:ln w="9525">
                <a:noFill/>
                <a:miter lim="800000"/>
                <a:headEnd/>
                <a:tailEnd/>
              </a:ln>
            </p:spPr>
            <p:txBody>
              <a:bodyPr>
                <a:spAutoFit/>
              </a:bodyPr>
              <a:lstStyle/>
              <a:p>
                <a:r>
                  <a:rPr lang="en-US">
                    <a:latin typeface="Calibri" pitchFamily="34" charset="0"/>
                  </a:rPr>
                  <a:t> International Transport</a:t>
                </a:r>
              </a:p>
            </p:txBody>
          </p:sp>
          <p:grpSp>
            <p:nvGrpSpPr>
              <p:cNvPr id="7" name="Group 60"/>
              <p:cNvGrpSpPr>
                <a:grpSpLocks/>
              </p:cNvGrpSpPr>
              <p:nvPr/>
            </p:nvGrpSpPr>
            <p:grpSpPr bwMode="auto">
              <a:xfrm>
                <a:off x="928662" y="4355468"/>
                <a:ext cx="457200" cy="381015"/>
                <a:chOff x="6338862" y="1002671"/>
                <a:chExt cx="457200" cy="381016"/>
              </a:xfrm>
            </p:grpSpPr>
            <p:sp>
              <p:nvSpPr>
                <p:cNvPr id="24" name="Oval 23"/>
                <p:cNvSpPr/>
                <p:nvPr/>
              </p:nvSpPr>
              <p:spPr>
                <a:xfrm>
                  <a:off x="6410325" y="1002685"/>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60" name="TextBox 55"/>
                <p:cNvSpPr txBox="1">
                  <a:spLocks noChangeArrowheads="1"/>
                </p:cNvSpPr>
                <p:nvPr/>
              </p:nvSpPr>
              <p:spPr bwMode="auto">
                <a:xfrm>
                  <a:off x="6338862" y="1002672"/>
                  <a:ext cx="457200" cy="369332"/>
                </a:xfrm>
                <a:prstGeom prst="rect">
                  <a:avLst/>
                </a:prstGeom>
                <a:noFill/>
                <a:ln w="9525">
                  <a:noFill/>
                  <a:miter lim="800000"/>
                  <a:headEnd/>
                  <a:tailEnd/>
                </a:ln>
              </p:spPr>
              <p:txBody>
                <a:bodyPr>
                  <a:spAutoFit/>
                </a:bodyPr>
                <a:lstStyle/>
                <a:p>
                  <a:r>
                    <a:rPr lang="en-US">
                      <a:latin typeface="Calibri" pitchFamily="34" charset="0"/>
                    </a:rPr>
                    <a:t>01</a:t>
                  </a:r>
                </a:p>
              </p:txBody>
            </p:sp>
          </p:grpSp>
          <p:grpSp>
            <p:nvGrpSpPr>
              <p:cNvPr id="8" name="Group 61"/>
              <p:cNvGrpSpPr>
                <a:grpSpLocks/>
              </p:cNvGrpSpPr>
              <p:nvPr/>
            </p:nvGrpSpPr>
            <p:grpSpPr bwMode="auto">
              <a:xfrm>
                <a:off x="1828800" y="3809356"/>
                <a:ext cx="457200" cy="381015"/>
                <a:chOff x="7696200" y="2513959"/>
                <a:chExt cx="457200" cy="381016"/>
              </a:xfrm>
            </p:grpSpPr>
            <p:sp>
              <p:nvSpPr>
                <p:cNvPr id="22" name="Oval 21"/>
                <p:cNvSpPr/>
                <p:nvPr/>
              </p:nvSpPr>
              <p:spPr>
                <a:xfrm>
                  <a:off x="7696200" y="2513962"/>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58" name="TextBox 57"/>
                <p:cNvSpPr txBox="1">
                  <a:spLocks noChangeArrowheads="1"/>
                </p:cNvSpPr>
                <p:nvPr/>
              </p:nvSpPr>
              <p:spPr bwMode="auto">
                <a:xfrm>
                  <a:off x="7696200" y="2514600"/>
                  <a:ext cx="457200" cy="369332"/>
                </a:xfrm>
                <a:prstGeom prst="rect">
                  <a:avLst/>
                </a:prstGeom>
                <a:noFill/>
                <a:ln w="9525">
                  <a:noFill/>
                  <a:miter lim="800000"/>
                  <a:headEnd/>
                  <a:tailEnd/>
                </a:ln>
              </p:spPr>
              <p:txBody>
                <a:bodyPr>
                  <a:spAutoFit/>
                </a:bodyPr>
                <a:lstStyle/>
                <a:p>
                  <a:r>
                    <a:rPr lang="en-US">
                      <a:latin typeface="Calibri" pitchFamily="34" charset="0"/>
                    </a:rPr>
                    <a:t>02</a:t>
                  </a:r>
                </a:p>
              </p:txBody>
            </p:sp>
          </p:grpSp>
          <p:grpSp>
            <p:nvGrpSpPr>
              <p:cNvPr id="9" name="Group 62"/>
              <p:cNvGrpSpPr>
                <a:grpSpLocks/>
              </p:cNvGrpSpPr>
              <p:nvPr/>
            </p:nvGrpSpPr>
            <p:grpSpPr bwMode="auto">
              <a:xfrm>
                <a:off x="1905000" y="1370857"/>
                <a:ext cx="457200" cy="381015"/>
                <a:chOff x="7848600" y="3580658"/>
                <a:chExt cx="457200" cy="381016"/>
              </a:xfrm>
            </p:grpSpPr>
            <p:sp>
              <p:nvSpPr>
                <p:cNvPr id="20" name="Oval 19"/>
                <p:cNvSpPr/>
                <p:nvPr/>
              </p:nvSpPr>
              <p:spPr>
                <a:xfrm>
                  <a:off x="7848600" y="3580658"/>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56" name="TextBox 59"/>
                <p:cNvSpPr txBox="1">
                  <a:spLocks noChangeArrowheads="1"/>
                </p:cNvSpPr>
                <p:nvPr/>
              </p:nvSpPr>
              <p:spPr bwMode="auto">
                <a:xfrm>
                  <a:off x="7848600" y="3581400"/>
                  <a:ext cx="457200" cy="369332"/>
                </a:xfrm>
                <a:prstGeom prst="rect">
                  <a:avLst/>
                </a:prstGeom>
                <a:noFill/>
                <a:ln w="9525">
                  <a:noFill/>
                  <a:miter lim="800000"/>
                  <a:headEnd/>
                  <a:tailEnd/>
                </a:ln>
              </p:spPr>
              <p:txBody>
                <a:bodyPr>
                  <a:spAutoFit/>
                </a:bodyPr>
                <a:lstStyle/>
                <a:p>
                  <a:r>
                    <a:rPr lang="en-US">
                      <a:latin typeface="Calibri" pitchFamily="34" charset="0"/>
                    </a:rPr>
                    <a:t>03</a:t>
                  </a:r>
                </a:p>
              </p:txBody>
            </p:sp>
          </p:grpSp>
          <p:sp>
            <p:nvSpPr>
              <p:cNvPr id="18449" name="TextBox 63"/>
              <p:cNvSpPr txBox="1">
                <a:spLocks noChangeArrowheads="1"/>
              </p:cNvSpPr>
              <p:nvPr/>
            </p:nvSpPr>
            <p:spPr bwMode="auto">
              <a:xfrm>
                <a:off x="914400" y="3809997"/>
                <a:ext cx="1600200" cy="369332"/>
              </a:xfrm>
              <a:prstGeom prst="rect">
                <a:avLst/>
              </a:prstGeom>
              <a:noFill/>
              <a:ln w="9525">
                <a:noFill/>
                <a:miter lim="800000"/>
                <a:headEnd/>
                <a:tailEnd/>
              </a:ln>
            </p:spPr>
            <p:txBody>
              <a:bodyPr>
                <a:spAutoFit/>
              </a:bodyPr>
              <a:lstStyle/>
              <a:p>
                <a:r>
                  <a:rPr lang="en-US">
                    <a:latin typeface="Calibri" pitchFamily="34" charset="0"/>
                  </a:rPr>
                  <a:t> Access</a:t>
                </a:r>
              </a:p>
            </p:txBody>
          </p:sp>
          <p:sp>
            <p:nvSpPr>
              <p:cNvPr id="14" name="Freeform 13"/>
              <p:cNvSpPr/>
              <p:nvPr/>
            </p:nvSpPr>
            <p:spPr>
              <a:xfrm>
                <a:off x="5640388" y="3161632"/>
                <a:ext cx="557212" cy="328626"/>
              </a:xfrm>
              <a:custGeom>
                <a:avLst/>
                <a:gdLst>
                  <a:gd name="connsiteX0" fmla="*/ 0 w 555938"/>
                  <a:gd name="connsiteY0" fmla="*/ 328412 h 328412"/>
                  <a:gd name="connsiteX1" fmla="*/ 193184 w 555938"/>
                  <a:gd name="connsiteY1" fmla="*/ 45076 h 328412"/>
                  <a:gd name="connsiteX2" fmla="*/ 515155 w 555938"/>
                  <a:gd name="connsiteY2" fmla="*/ 57955 h 328412"/>
                  <a:gd name="connsiteX3" fmla="*/ 437882 w 555938"/>
                  <a:gd name="connsiteY3" fmla="*/ 83713 h 328412"/>
                  <a:gd name="connsiteX4" fmla="*/ 502277 w 555938"/>
                  <a:gd name="connsiteY4" fmla="*/ 57955 h 328412"/>
                  <a:gd name="connsiteX5" fmla="*/ 476519 w 555938"/>
                  <a:gd name="connsiteY5" fmla="*/ 6440 h 328412"/>
                  <a:gd name="connsiteX6" fmla="*/ 476519 w 555938"/>
                  <a:gd name="connsiteY6" fmla="*/ 6440 h 3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38" h="328412">
                    <a:moveTo>
                      <a:pt x="0" y="328412"/>
                    </a:moveTo>
                    <a:cubicBezTo>
                      <a:pt x="53662" y="209282"/>
                      <a:pt x="107325" y="90152"/>
                      <a:pt x="193184" y="45076"/>
                    </a:cubicBezTo>
                    <a:cubicBezTo>
                      <a:pt x="279043" y="0"/>
                      <a:pt x="474372" y="51515"/>
                      <a:pt x="515155" y="57955"/>
                    </a:cubicBezTo>
                    <a:cubicBezTo>
                      <a:pt x="555938" y="64395"/>
                      <a:pt x="440028" y="83713"/>
                      <a:pt x="437882" y="83713"/>
                    </a:cubicBezTo>
                    <a:cubicBezTo>
                      <a:pt x="435736" y="83713"/>
                      <a:pt x="495838" y="70834"/>
                      <a:pt x="502277" y="57955"/>
                    </a:cubicBezTo>
                    <a:lnTo>
                      <a:pt x="476519" y="6440"/>
                    </a:lnTo>
                    <a:lnTo>
                      <a:pt x="476519" y="64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Freeform 14"/>
              <p:cNvSpPr/>
              <p:nvPr/>
            </p:nvSpPr>
            <p:spPr>
              <a:xfrm>
                <a:off x="3786188" y="935864"/>
                <a:ext cx="2689225" cy="492146"/>
              </a:xfrm>
              <a:custGeom>
                <a:avLst/>
                <a:gdLst>
                  <a:gd name="connsiteX0" fmla="*/ 0 w 2689538"/>
                  <a:gd name="connsiteY0" fmla="*/ 390659 h 491544"/>
                  <a:gd name="connsiteX1" fmla="*/ 1468191 w 2689538"/>
                  <a:gd name="connsiteY1" fmla="*/ 4293 h 491544"/>
                  <a:gd name="connsiteX2" fmla="*/ 2524259 w 2689538"/>
                  <a:gd name="connsiteY2" fmla="*/ 416417 h 491544"/>
                  <a:gd name="connsiteX3" fmla="*/ 2459865 w 2689538"/>
                  <a:gd name="connsiteY3" fmla="*/ 455053 h 491544"/>
                  <a:gd name="connsiteX4" fmla="*/ 2575774 w 2689538"/>
                  <a:gd name="connsiteY4" fmla="*/ 467932 h 491544"/>
                  <a:gd name="connsiteX5" fmla="*/ 2575774 w 2689538"/>
                  <a:gd name="connsiteY5" fmla="*/ 377780 h 491544"/>
                  <a:gd name="connsiteX6" fmla="*/ 2562896 w 2689538"/>
                  <a:gd name="connsiteY6" fmla="*/ 352022 h 4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538" h="491544">
                    <a:moveTo>
                      <a:pt x="0" y="390659"/>
                    </a:moveTo>
                    <a:cubicBezTo>
                      <a:pt x="523740" y="195329"/>
                      <a:pt x="1047481" y="0"/>
                      <a:pt x="1468191" y="4293"/>
                    </a:cubicBezTo>
                    <a:cubicBezTo>
                      <a:pt x="1888901" y="8586"/>
                      <a:pt x="2358980" y="341290"/>
                      <a:pt x="2524259" y="416417"/>
                    </a:cubicBezTo>
                    <a:cubicBezTo>
                      <a:pt x="2689538" y="491544"/>
                      <a:pt x="2451279" y="446467"/>
                      <a:pt x="2459865" y="455053"/>
                    </a:cubicBezTo>
                    <a:cubicBezTo>
                      <a:pt x="2468451" y="463639"/>
                      <a:pt x="2556456" y="480811"/>
                      <a:pt x="2575774" y="467932"/>
                    </a:cubicBezTo>
                    <a:cubicBezTo>
                      <a:pt x="2595092" y="455053"/>
                      <a:pt x="2577920" y="397098"/>
                      <a:pt x="2575774" y="377780"/>
                    </a:cubicBezTo>
                    <a:cubicBezTo>
                      <a:pt x="2573628" y="358462"/>
                      <a:pt x="2568262" y="355242"/>
                      <a:pt x="2562896" y="35202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452" name="TextBox 85"/>
              <p:cNvSpPr txBox="1">
                <a:spLocks noChangeArrowheads="1"/>
              </p:cNvSpPr>
              <p:nvPr/>
            </p:nvSpPr>
            <p:spPr bwMode="auto">
              <a:xfrm>
                <a:off x="6705600" y="3809996"/>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8453" name="TextBox 86"/>
              <p:cNvSpPr txBox="1">
                <a:spLocks noChangeArrowheads="1"/>
              </p:cNvSpPr>
              <p:nvPr/>
            </p:nvSpPr>
            <p:spPr bwMode="auto">
              <a:xfrm>
                <a:off x="5029200" y="5410195"/>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8454" name="TextBox 87"/>
              <p:cNvSpPr txBox="1">
                <a:spLocks noChangeArrowheads="1"/>
              </p:cNvSpPr>
              <p:nvPr/>
            </p:nvSpPr>
            <p:spPr bwMode="auto">
              <a:xfrm>
                <a:off x="6324600" y="54864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grpSp>
        <p:sp>
          <p:nvSpPr>
            <p:cNvPr id="18437" name="TextBox 15"/>
            <p:cNvSpPr txBox="1">
              <a:spLocks noChangeArrowheads="1"/>
            </p:cNvSpPr>
            <p:nvPr/>
          </p:nvSpPr>
          <p:spPr bwMode="auto">
            <a:xfrm rot="3683302">
              <a:off x="3102274" y="4246375"/>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8438" name="TextBox 15"/>
            <p:cNvSpPr txBox="1">
              <a:spLocks noChangeArrowheads="1"/>
            </p:cNvSpPr>
            <p:nvPr/>
          </p:nvSpPr>
          <p:spPr bwMode="auto">
            <a:xfrm rot="3683302">
              <a:off x="4959663" y="3317683"/>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8439" name="TextBox 15"/>
            <p:cNvSpPr txBox="1">
              <a:spLocks noChangeArrowheads="1"/>
            </p:cNvSpPr>
            <p:nvPr/>
          </p:nvSpPr>
          <p:spPr bwMode="auto">
            <a:xfrm rot="3683302">
              <a:off x="4173844" y="2031797"/>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8440" name="TextBox 15"/>
            <p:cNvSpPr txBox="1">
              <a:spLocks noChangeArrowheads="1"/>
            </p:cNvSpPr>
            <p:nvPr/>
          </p:nvSpPr>
          <p:spPr bwMode="auto">
            <a:xfrm rot="3683302">
              <a:off x="2745085" y="1888922"/>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62" name="Isosceles Triangle 61"/>
            <p:cNvSpPr/>
            <p:nvPr/>
          </p:nvSpPr>
          <p:spPr>
            <a:xfrm>
              <a:off x="1714500" y="5143525"/>
              <a:ext cx="1428750" cy="71437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Fixed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Mobile Network</a:t>
            </a:r>
          </a:p>
        </p:txBody>
      </p:sp>
      <p:grpSp>
        <p:nvGrpSpPr>
          <p:cNvPr id="2" name="Content Placeholder 33"/>
          <p:cNvGrpSpPr>
            <a:grpSpLocks noGrp="1"/>
          </p:cNvGrpSpPr>
          <p:nvPr>
            <p:ph idx="1"/>
          </p:nvPr>
        </p:nvGrpSpPr>
        <p:grpSpPr bwMode="auto">
          <a:xfrm>
            <a:off x="500063" y="1601788"/>
            <a:ext cx="8064500" cy="4799012"/>
            <a:chOff x="914400" y="1683894"/>
            <a:chExt cx="6934200" cy="4888383"/>
          </a:xfrm>
        </p:grpSpPr>
        <p:grpSp>
          <p:nvGrpSpPr>
            <p:cNvPr id="3" name="Group 89"/>
            <p:cNvGrpSpPr>
              <a:grpSpLocks/>
            </p:cNvGrpSpPr>
            <p:nvPr/>
          </p:nvGrpSpPr>
          <p:grpSpPr bwMode="auto">
            <a:xfrm>
              <a:off x="914400" y="2087584"/>
              <a:ext cx="6934200" cy="4484693"/>
              <a:chOff x="914400" y="1370857"/>
              <a:chExt cx="6934200" cy="4484875"/>
            </a:xfrm>
          </p:grpSpPr>
          <p:grpSp>
            <p:nvGrpSpPr>
              <p:cNvPr id="4" name="Group 64"/>
              <p:cNvGrpSpPr>
                <a:grpSpLocks/>
              </p:cNvGrpSpPr>
              <p:nvPr/>
            </p:nvGrpSpPr>
            <p:grpSpPr bwMode="auto">
              <a:xfrm>
                <a:off x="1928564" y="1370857"/>
                <a:ext cx="5158036" cy="4226100"/>
                <a:chOff x="1093919" y="1523258"/>
                <a:chExt cx="5158036" cy="4226101"/>
              </a:xfrm>
            </p:grpSpPr>
            <p:sp>
              <p:nvSpPr>
                <p:cNvPr id="62" name="Oval 7"/>
                <p:cNvSpPr/>
                <p:nvPr/>
              </p:nvSpPr>
              <p:spPr>
                <a:xfrm>
                  <a:off x="1143090" y="1523834"/>
                  <a:ext cx="3505320" cy="236262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8"/>
                <p:cNvSpPr/>
                <p:nvPr/>
              </p:nvSpPr>
              <p:spPr>
                <a:xfrm rot="2411647">
                  <a:off x="4020510" y="3854117"/>
                  <a:ext cx="2231775" cy="14651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3"/>
                <p:cNvGrpSpPr>
                  <a:grpSpLocks/>
                </p:cNvGrpSpPr>
                <p:nvPr/>
              </p:nvGrpSpPr>
              <p:grpSpPr bwMode="auto">
                <a:xfrm rot="-2680684">
                  <a:off x="1093919" y="1873802"/>
                  <a:ext cx="454973" cy="1183536"/>
                  <a:chOff x="1905749" y="1455674"/>
                  <a:chExt cx="454973" cy="1183536"/>
                </a:xfrm>
              </p:grpSpPr>
              <p:sp>
                <p:nvSpPr>
                  <p:cNvPr id="68" name="Rectangle 67"/>
                  <p:cNvSpPr/>
                  <p:nvPr/>
                </p:nvSpPr>
                <p:spPr>
                  <a:xfrm rot="19483900">
                    <a:off x="1906116" y="1554442"/>
                    <a:ext cx="307126" cy="6096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500" name="TextBox 15"/>
                  <p:cNvSpPr txBox="1">
                    <a:spLocks noChangeArrowheads="1"/>
                  </p:cNvSpPr>
                  <p:nvPr/>
                </p:nvSpPr>
                <p:spPr bwMode="auto">
                  <a:xfrm rot="3283900">
                    <a:off x="1584288" y="1862776"/>
                    <a:ext cx="1183536" cy="369332"/>
                  </a:xfrm>
                  <a:prstGeom prst="rect">
                    <a:avLst/>
                  </a:prstGeom>
                  <a:noFill/>
                  <a:ln w="9525">
                    <a:noFill/>
                    <a:miter lim="800000"/>
                    <a:headEnd/>
                    <a:tailEnd/>
                  </a:ln>
                </p:spPr>
                <p:txBody>
                  <a:bodyPr>
                    <a:spAutoFit/>
                  </a:bodyPr>
                  <a:lstStyle/>
                  <a:p>
                    <a:r>
                      <a:rPr lang="en-US">
                        <a:latin typeface="Calibri" pitchFamily="34" charset="0"/>
                      </a:rPr>
                      <a:t>MSAN</a:t>
                    </a:r>
                  </a:p>
                </p:txBody>
              </p:sp>
            </p:grpSp>
            <p:sp>
              <p:nvSpPr>
                <p:cNvPr id="65" name="Rectangle 32"/>
                <p:cNvSpPr/>
                <p:nvPr/>
              </p:nvSpPr>
              <p:spPr>
                <a:xfrm rot="19483900">
                  <a:off x="5868720" y="5138119"/>
                  <a:ext cx="307125" cy="6112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34"/>
                <p:cNvSpPr/>
                <p:nvPr/>
              </p:nvSpPr>
              <p:spPr>
                <a:xfrm rot="2600824">
                  <a:off x="5612100" y="3716662"/>
                  <a:ext cx="308490" cy="60965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rot="2600824">
                  <a:off x="4434105" y="4974789"/>
                  <a:ext cx="308490" cy="6112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476" name="TextBox 51"/>
              <p:cNvSpPr txBox="1">
                <a:spLocks noChangeArrowheads="1"/>
              </p:cNvSpPr>
              <p:nvPr/>
            </p:nvSpPr>
            <p:spPr bwMode="auto">
              <a:xfrm>
                <a:off x="914400" y="1371599"/>
                <a:ext cx="1600200" cy="369332"/>
              </a:xfrm>
              <a:prstGeom prst="rect">
                <a:avLst/>
              </a:prstGeom>
              <a:noFill/>
              <a:ln w="9525">
                <a:noFill/>
                <a:miter lim="800000"/>
                <a:headEnd/>
                <a:tailEnd/>
              </a:ln>
            </p:spPr>
            <p:txBody>
              <a:bodyPr>
                <a:spAutoFit/>
              </a:bodyPr>
              <a:lstStyle/>
              <a:p>
                <a:r>
                  <a:rPr lang="en-US">
                    <a:latin typeface="Calibri" pitchFamily="34" charset="0"/>
                  </a:rPr>
                  <a:t> Local EX</a:t>
                </a:r>
              </a:p>
            </p:txBody>
          </p:sp>
          <p:sp>
            <p:nvSpPr>
              <p:cNvPr id="19477" name="TextBox 53"/>
              <p:cNvSpPr txBox="1">
                <a:spLocks noChangeArrowheads="1"/>
              </p:cNvSpPr>
              <p:nvPr/>
            </p:nvSpPr>
            <p:spPr bwMode="auto">
              <a:xfrm>
                <a:off x="6248400" y="2819398"/>
                <a:ext cx="1600200" cy="646330"/>
              </a:xfrm>
              <a:prstGeom prst="rect">
                <a:avLst/>
              </a:prstGeom>
              <a:noFill/>
              <a:ln w="9525">
                <a:noFill/>
                <a:miter lim="800000"/>
                <a:headEnd/>
                <a:tailEnd/>
              </a:ln>
            </p:spPr>
            <p:txBody>
              <a:bodyPr>
                <a:spAutoFit/>
              </a:bodyPr>
              <a:lstStyle/>
              <a:p>
                <a:r>
                  <a:rPr lang="en-US">
                    <a:latin typeface="Calibri" pitchFamily="34" charset="0"/>
                  </a:rPr>
                  <a:t> International Transport</a:t>
                </a:r>
              </a:p>
            </p:txBody>
          </p:sp>
          <p:grpSp>
            <p:nvGrpSpPr>
              <p:cNvPr id="6" name="Group 60"/>
              <p:cNvGrpSpPr>
                <a:grpSpLocks/>
              </p:cNvGrpSpPr>
              <p:nvPr/>
            </p:nvGrpSpPr>
            <p:grpSpPr bwMode="auto">
              <a:xfrm>
                <a:off x="928662" y="4355468"/>
                <a:ext cx="457200" cy="381015"/>
                <a:chOff x="6338862" y="1002671"/>
                <a:chExt cx="457200" cy="381016"/>
              </a:xfrm>
            </p:grpSpPr>
            <p:sp>
              <p:nvSpPr>
                <p:cNvPr id="58" name="Oval 57"/>
                <p:cNvSpPr/>
                <p:nvPr/>
              </p:nvSpPr>
              <p:spPr>
                <a:xfrm>
                  <a:off x="6409230" y="1002239"/>
                  <a:ext cx="382200" cy="381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92" name="TextBox 55"/>
                <p:cNvSpPr txBox="1">
                  <a:spLocks noChangeArrowheads="1"/>
                </p:cNvSpPr>
                <p:nvPr/>
              </p:nvSpPr>
              <p:spPr bwMode="auto">
                <a:xfrm>
                  <a:off x="6338862" y="1002672"/>
                  <a:ext cx="457200" cy="369332"/>
                </a:xfrm>
                <a:prstGeom prst="rect">
                  <a:avLst/>
                </a:prstGeom>
                <a:noFill/>
                <a:ln w="9525">
                  <a:noFill/>
                  <a:miter lim="800000"/>
                  <a:headEnd/>
                  <a:tailEnd/>
                </a:ln>
              </p:spPr>
              <p:txBody>
                <a:bodyPr>
                  <a:spAutoFit/>
                </a:bodyPr>
                <a:lstStyle/>
                <a:p>
                  <a:r>
                    <a:rPr lang="en-US">
                      <a:latin typeface="Calibri" pitchFamily="34" charset="0"/>
                    </a:rPr>
                    <a:t>01</a:t>
                  </a:r>
                </a:p>
              </p:txBody>
            </p:sp>
          </p:grpSp>
          <p:grpSp>
            <p:nvGrpSpPr>
              <p:cNvPr id="7" name="Group 61"/>
              <p:cNvGrpSpPr>
                <a:grpSpLocks/>
              </p:cNvGrpSpPr>
              <p:nvPr/>
            </p:nvGrpSpPr>
            <p:grpSpPr bwMode="auto">
              <a:xfrm>
                <a:off x="1828800" y="3809356"/>
                <a:ext cx="457200" cy="381015"/>
                <a:chOff x="7696200" y="2513959"/>
                <a:chExt cx="457200" cy="381016"/>
              </a:xfrm>
            </p:grpSpPr>
            <p:sp>
              <p:nvSpPr>
                <p:cNvPr id="56" name="Oval 55"/>
                <p:cNvSpPr/>
                <p:nvPr/>
              </p:nvSpPr>
              <p:spPr>
                <a:xfrm>
                  <a:off x="7696350" y="2514667"/>
                  <a:ext cx="380835" cy="3800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90" name="TextBox 57"/>
                <p:cNvSpPr txBox="1">
                  <a:spLocks noChangeArrowheads="1"/>
                </p:cNvSpPr>
                <p:nvPr/>
              </p:nvSpPr>
              <p:spPr bwMode="auto">
                <a:xfrm>
                  <a:off x="7696200" y="2514600"/>
                  <a:ext cx="457200" cy="369332"/>
                </a:xfrm>
                <a:prstGeom prst="rect">
                  <a:avLst/>
                </a:prstGeom>
                <a:noFill/>
                <a:ln w="9525">
                  <a:noFill/>
                  <a:miter lim="800000"/>
                  <a:headEnd/>
                  <a:tailEnd/>
                </a:ln>
              </p:spPr>
              <p:txBody>
                <a:bodyPr>
                  <a:spAutoFit/>
                </a:bodyPr>
                <a:lstStyle/>
                <a:p>
                  <a:r>
                    <a:rPr lang="en-US">
                      <a:latin typeface="Calibri" pitchFamily="34" charset="0"/>
                    </a:rPr>
                    <a:t>02</a:t>
                  </a:r>
                </a:p>
              </p:txBody>
            </p:sp>
          </p:grpSp>
          <p:grpSp>
            <p:nvGrpSpPr>
              <p:cNvPr id="8" name="Group 62"/>
              <p:cNvGrpSpPr>
                <a:grpSpLocks/>
              </p:cNvGrpSpPr>
              <p:nvPr/>
            </p:nvGrpSpPr>
            <p:grpSpPr bwMode="auto">
              <a:xfrm>
                <a:off x="1905000" y="1370857"/>
                <a:ext cx="457200" cy="381015"/>
                <a:chOff x="7848600" y="3580658"/>
                <a:chExt cx="457200" cy="381016"/>
              </a:xfrm>
            </p:grpSpPr>
            <p:sp>
              <p:nvSpPr>
                <p:cNvPr id="54" name="Oval 53"/>
                <p:cNvSpPr/>
                <p:nvPr/>
              </p:nvSpPr>
              <p:spPr>
                <a:xfrm>
                  <a:off x="7848990" y="3581234"/>
                  <a:ext cx="380835" cy="384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88" name="TextBox 59"/>
                <p:cNvSpPr txBox="1">
                  <a:spLocks noChangeArrowheads="1"/>
                </p:cNvSpPr>
                <p:nvPr/>
              </p:nvSpPr>
              <p:spPr bwMode="auto">
                <a:xfrm>
                  <a:off x="7848600" y="3581400"/>
                  <a:ext cx="457200" cy="369332"/>
                </a:xfrm>
                <a:prstGeom prst="rect">
                  <a:avLst/>
                </a:prstGeom>
                <a:noFill/>
                <a:ln w="9525">
                  <a:noFill/>
                  <a:miter lim="800000"/>
                  <a:headEnd/>
                  <a:tailEnd/>
                </a:ln>
              </p:spPr>
              <p:txBody>
                <a:bodyPr>
                  <a:spAutoFit/>
                </a:bodyPr>
                <a:lstStyle/>
                <a:p>
                  <a:r>
                    <a:rPr lang="en-US">
                      <a:latin typeface="Calibri" pitchFamily="34" charset="0"/>
                    </a:rPr>
                    <a:t>03</a:t>
                  </a:r>
                </a:p>
              </p:txBody>
            </p:sp>
          </p:grpSp>
          <p:sp>
            <p:nvSpPr>
              <p:cNvPr id="19481" name="TextBox 63"/>
              <p:cNvSpPr txBox="1">
                <a:spLocks noChangeArrowheads="1"/>
              </p:cNvSpPr>
              <p:nvPr/>
            </p:nvSpPr>
            <p:spPr bwMode="auto">
              <a:xfrm>
                <a:off x="914400" y="3809997"/>
                <a:ext cx="1600200" cy="369332"/>
              </a:xfrm>
              <a:prstGeom prst="rect">
                <a:avLst/>
              </a:prstGeom>
              <a:noFill/>
              <a:ln w="9525">
                <a:noFill/>
                <a:miter lim="800000"/>
                <a:headEnd/>
                <a:tailEnd/>
              </a:ln>
            </p:spPr>
            <p:txBody>
              <a:bodyPr>
                <a:spAutoFit/>
              </a:bodyPr>
              <a:lstStyle/>
              <a:p>
                <a:r>
                  <a:rPr lang="en-US">
                    <a:latin typeface="Calibri" pitchFamily="34" charset="0"/>
                  </a:rPr>
                  <a:t> Access</a:t>
                </a:r>
              </a:p>
            </p:txBody>
          </p:sp>
          <p:sp>
            <p:nvSpPr>
              <p:cNvPr id="49" name="Freeform 13"/>
              <p:cNvSpPr/>
              <p:nvPr/>
            </p:nvSpPr>
            <p:spPr>
              <a:xfrm>
                <a:off x="5640030" y="3161594"/>
                <a:ext cx="556920" cy="328278"/>
              </a:xfrm>
              <a:custGeom>
                <a:avLst/>
                <a:gdLst>
                  <a:gd name="connsiteX0" fmla="*/ 0 w 555938"/>
                  <a:gd name="connsiteY0" fmla="*/ 328412 h 328412"/>
                  <a:gd name="connsiteX1" fmla="*/ 193184 w 555938"/>
                  <a:gd name="connsiteY1" fmla="*/ 45076 h 328412"/>
                  <a:gd name="connsiteX2" fmla="*/ 515155 w 555938"/>
                  <a:gd name="connsiteY2" fmla="*/ 57955 h 328412"/>
                  <a:gd name="connsiteX3" fmla="*/ 437882 w 555938"/>
                  <a:gd name="connsiteY3" fmla="*/ 83713 h 328412"/>
                  <a:gd name="connsiteX4" fmla="*/ 502277 w 555938"/>
                  <a:gd name="connsiteY4" fmla="*/ 57955 h 328412"/>
                  <a:gd name="connsiteX5" fmla="*/ 476519 w 555938"/>
                  <a:gd name="connsiteY5" fmla="*/ 6440 h 328412"/>
                  <a:gd name="connsiteX6" fmla="*/ 476519 w 555938"/>
                  <a:gd name="connsiteY6" fmla="*/ 6440 h 3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38" h="328412">
                    <a:moveTo>
                      <a:pt x="0" y="328412"/>
                    </a:moveTo>
                    <a:cubicBezTo>
                      <a:pt x="53662" y="209282"/>
                      <a:pt x="107325" y="90152"/>
                      <a:pt x="193184" y="45076"/>
                    </a:cubicBezTo>
                    <a:cubicBezTo>
                      <a:pt x="279043" y="0"/>
                      <a:pt x="474372" y="51515"/>
                      <a:pt x="515155" y="57955"/>
                    </a:cubicBezTo>
                    <a:cubicBezTo>
                      <a:pt x="555938" y="64395"/>
                      <a:pt x="440028" y="83713"/>
                      <a:pt x="437882" y="83713"/>
                    </a:cubicBezTo>
                    <a:cubicBezTo>
                      <a:pt x="435736" y="83713"/>
                      <a:pt x="495838" y="70834"/>
                      <a:pt x="502277" y="57955"/>
                    </a:cubicBezTo>
                    <a:lnTo>
                      <a:pt x="476519" y="6440"/>
                    </a:lnTo>
                    <a:lnTo>
                      <a:pt x="476519" y="64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483" name="TextBox 85"/>
              <p:cNvSpPr txBox="1">
                <a:spLocks noChangeArrowheads="1"/>
              </p:cNvSpPr>
              <p:nvPr/>
            </p:nvSpPr>
            <p:spPr bwMode="auto">
              <a:xfrm>
                <a:off x="6705600" y="3809996"/>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9484" name="TextBox 86"/>
              <p:cNvSpPr txBox="1">
                <a:spLocks noChangeArrowheads="1"/>
              </p:cNvSpPr>
              <p:nvPr/>
            </p:nvSpPr>
            <p:spPr bwMode="auto">
              <a:xfrm>
                <a:off x="5029200" y="5410195"/>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9485" name="TextBox 87"/>
              <p:cNvSpPr txBox="1">
                <a:spLocks noChangeArrowheads="1"/>
              </p:cNvSpPr>
              <p:nvPr/>
            </p:nvSpPr>
            <p:spPr bwMode="auto">
              <a:xfrm>
                <a:off x="6324600" y="54864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9486" name="TextBox 63"/>
              <p:cNvSpPr txBox="1">
                <a:spLocks noChangeArrowheads="1"/>
              </p:cNvSpPr>
              <p:nvPr/>
            </p:nvSpPr>
            <p:spPr bwMode="auto">
              <a:xfrm>
                <a:off x="2548433" y="4036249"/>
                <a:ext cx="1600200" cy="376267"/>
              </a:xfrm>
              <a:prstGeom prst="rect">
                <a:avLst/>
              </a:prstGeom>
              <a:noFill/>
              <a:ln w="9525">
                <a:noFill/>
                <a:miter lim="800000"/>
                <a:headEnd/>
                <a:tailEnd/>
              </a:ln>
            </p:spPr>
            <p:txBody>
              <a:bodyPr>
                <a:spAutoFit/>
              </a:bodyPr>
              <a:lstStyle/>
              <a:p>
                <a:r>
                  <a:rPr lang="en-US">
                    <a:latin typeface="Calibri" pitchFamily="34" charset="0"/>
                  </a:rPr>
                  <a:t>Radio signals</a:t>
                </a:r>
              </a:p>
            </p:txBody>
          </p:sp>
        </p:grpSp>
        <p:sp>
          <p:nvSpPr>
            <p:cNvPr id="19470" name="TextBox 15"/>
            <p:cNvSpPr txBox="1">
              <a:spLocks noChangeArrowheads="1"/>
            </p:cNvSpPr>
            <p:nvPr/>
          </p:nvSpPr>
          <p:spPr bwMode="auto">
            <a:xfrm rot="3683302">
              <a:off x="3670156" y="4243657"/>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9471" name="TextBox 15"/>
            <p:cNvSpPr txBox="1">
              <a:spLocks noChangeArrowheads="1"/>
            </p:cNvSpPr>
            <p:nvPr/>
          </p:nvSpPr>
          <p:spPr bwMode="auto">
            <a:xfrm rot="3683302">
              <a:off x="4932301" y="3380578"/>
              <a:ext cx="868143" cy="321456"/>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9472" name="TextBox 15"/>
            <p:cNvSpPr txBox="1">
              <a:spLocks noChangeArrowheads="1"/>
            </p:cNvSpPr>
            <p:nvPr/>
          </p:nvSpPr>
          <p:spPr bwMode="auto">
            <a:xfrm rot="3683302">
              <a:off x="4127407" y="2121855"/>
              <a:ext cx="930023" cy="321456"/>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19473" name="TextBox 15"/>
            <p:cNvSpPr txBox="1">
              <a:spLocks noChangeArrowheads="1"/>
            </p:cNvSpPr>
            <p:nvPr/>
          </p:nvSpPr>
          <p:spPr bwMode="auto">
            <a:xfrm rot="3683302">
              <a:off x="2745085" y="1888922"/>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40" name="Isosceles Triangle 39"/>
            <p:cNvSpPr/>
            <p:nvPr/>
          </p:nvSpPr>
          <p:spPr>
            <a:xfrm>
              <a:off x="1714290" y="5142793"/>
              <a:ext cx="1693965" cy="71474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Mobile</a:t>
              </a:r>
            </a:p>
          </p:txBody>
        </p:sp>
      </p:grpSp>
      <p:cxnSp>
        <p:nvCxnSpPr>
          <p:cNvPr id="71" name="Straight Arrow Connector 70"/>
          <p:cNvCxnSpPr/>
          <p:nvPr/>
        </p:nvCxnSpPr>
        <p:spPr>
          <a:xfrm rot="5400000" flipH="1" flipV="1">
            <a:off x="1857375" y="4286250"/>
            <a:ext cx="1143000" cy="285750"/>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a:off x="2357438" y="2928938"/>
            <a:ext cx="857250" cy="6429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a:stCxn id="37" idx="2"/>
          </p:cNvCxnSpPr>
          <p:nvPr/>
        </p:nvCxnSpPr>
        <p:spPr>
          <a:xfrm rot="5400000">
            <a:off x="2249488" y="3679825"/>
            <a:ext cx="2143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393950" y="3678238"/>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36825" y="3678238"/>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678112" y="3678238"/>
            <a:ext cx="214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820987" y="3678238"/>
            <a:ext cx="214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963862" y="3678238"/>
            <a:ext cx="2143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108325" y="3678238"/>
            <a:ext cx="214313"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TV Network</a:t>
            </a:r>
          </a:p>
        </p:txBody>
      </p:sp>
      <p:grpSp>
        <p:nvGrpSpPr>
          <p:cNvPr id="2" name="Group 3"/>
          <p:cNvGrpSpPr>
            <a:grpSpLocks/>
          </p:cNvGrpSpPr>
          <p:nvPr/>
        </p:nvGrpSpPr>
        <p:grpSpPr bwMode="auto">
          <a:xfrm>
            <a:off x="914400" y="1652588"/>
            <a:ext cx="6934200" cy="4919662"/>
            <a:chOff x="914400" y="1652609"/>
            <a:chExt cx="6934200" cy="4919668"/>
          </a:xfrm>
        </p:grpSpPr>
        <p:grpSp>
          <p:nvGrpSpPr>
            <p:cNvPr id="3" name="Group 89"/>
            <p:cNvGrpSpPr>
              <a:grpSpLocks/>
            </p:cNvGrpSpPr>
            <p:nvPr/>
          </p:nvGrpSpPr>
          <p:grpSpPr bwMode="auto">
            <a:xfrm>
              <a:off x="914400" y="1652609"/>
              <a:ext cx="6934200" cy="4919668"/>
              <a:chOff x="914400" y="935864"/>
              <a:chExt cx="6934200" cy="4919868"/>
            </a:xfrm>
          </p:grpSpPr>
          <p:grpSp>
            <p:nvGrpSpPr>
              <p:cNvPr id="4" name="Group 65"/>
              <p:cNvGrpSpPr>
                <a:grpSpLocks/>
              </p:cNvGrpSpPr>
              <p:nvPr/>
            </p:nvGrpSpPr>
            <p:grpSpPr bwMode="auto">
              <a:xfrm>
                <a:off x="1928564" y="1370857"/>
                <a:ext cx="5158036" cy="4226100"/>
                <a:chOff x="1093919" y="1523258"/>
                <a:chExt cx="5158036" cy="4226101"/>
              </a:xfrm>
            </p:grpSpPr>
            <p:grpSp>
              <p:nvGrpSpPr>
                <p:cNvPr id="5" name="Group 64"/>
                <p:cNvGrpSpPr>
                  <a:grpSpLocks/>
                </p:cNvGrpSpPr>
                <p:nvPr/>
              </p:nvGrpSpPr>
              <p:grpSpPr bwMode="auto">
                <a:xfrm>
                  <a:off x="1093919" y="1523258"/>
                  <a:ext cx="5158036" cy="4226101"/>
                  <a:chOff x="1093919" y="1523258"/>
                  <a:chExt cx="5158036" cy="4226101"/>
                </a:xfrm>
              </p:grpSpPr>
              <p:sp>
                <p:nvSpPr>
                  <p:cNvPr id="32" name="Oval 7"/>
                  <p:cNvSpPr/>
                  <p:nvPr/>
                </p:nvSpPr>
                <p:spPr>
                  <a:xfrm>
                    <a:off x="1143380" y="1523258"/>
                    <a:ext cx="3505200" cy="236229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8"/>
                  <p:cNvSpPr/>
                  <p:nvPr/>
                </p:nvSpPr>
                <p:spPr>
                  <a:xfrm rot="2411647">
                    <a:off x="4019930" y="3853806"/>
                    <a:ext cx="2232025" cy="14653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3"/>
                  <p:cNvGrpSpPr>
                    <a:grpSpLocks/>
                  </p:cNvGrpSpPr>
                  <p:nvPr/>
                </p:nvGrpSpPr>
                <p:grpSpPr bwMode="auto">
                  <a:xfrm rot="-2680684">
                    <a:off x="1093919" y="1873802"/>
                    <a:ext cx="454973" cy="1183536"/>
                    <a:chOff x="1905749" y="1455674"/>
                    <a:chExt cx="454973" cy="1183536"/>
                  </a:xfrm>
                </p:grpSpPr>
                <p:sp>
                  <p:nvSpPr>
                    <p:cNvPr id="38" name="Rectangle 37"/>
                    <p:cNvSpPr/>
                    <p:nvPr/>
                  </p:nvSpPr>
                  <p:spPr>
                    <a:xfrm rot="19483900">
                      <a:off x="1904880" y="1552210"/>
                      <a:ext cx="309563" cy="6080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8" name="TextBox 15"/>
                    <p:cNvSpPr txBox="1">
                      <a:spLocks noChangeArrowheads="1"/>
                    </p:cNvSpPr>
                    <p:nvPr/>
                  </p:nvSpPr>
                  <p:spPr bwMode="auto">
                    <a:xfrm rot="3283900">
                      <a:off x="1584288" y="1862776"/>
                      <a:ext cx="1183536" cy="369332"/>
                    </a:xfrm>
                    <a:prstGeom prst="rect">
                      <a:avLst/>
                    </a:prstGeom>
                    <a:noFill/>
                    <a:ln w="9525">
                      <a:noFill/>
                      <a:miter lim="800000"/>
                      <a:headEnd/>
                      <a:tailEnd/>
                    </a:ln>
                  </p:spPr>
                  <p:txBody>
                    <a:bodyPr>
                      <a:spAutoFit/>
                    </a:bodyPr>
                    <a:lstStyle/>
                    <a:p>
                      <a:r>
                        <a:rPr lang="en-US">
                          <a:latin typeface="Calibri" pitchFamily="34" charset="0"/>
                        </a:rPr>
                        <a:t>MSAN</a:t>
                      </a:r>
                    </a:p>
                  </p:txBody>
                </p:sp>
              </p:grpSp>
              <p:sp>
                <p:nvSpPr>
                  <p:cNvPr id="35" name="Rectangle 32"/>
                  <p:cNvSpPr/>
                  <p:nvPr/>
                </p:nvSpPr>
                <p:spPr>
                  <a:xfrm rot="19483900">
                    <a:off x="5867780" y="5138147"/>
                    <a:ext cx="307975" cy="61121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4"/>
                  <p:cNvSpPr/>
                  <p:nvPr/>
                </p:nvSpPr>
                <p:spPr>
                  <a:xfrm rot="2600824">
                    <a:off x="5612193" y="3715687"/>
                    <a:ext cx="307975" cy="61121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rot="2600824">
                    <a:off x="4434268" y="4974628"/>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1" name="Straight Connector 30"/>
                <p:cNvCxnSpPr/>
                <p:nvPr/>
              </p:nvCxnSpPr>
              <p:spPr>
                <a:xfrm rot="5400000">
                  <a:off x="1142568" y="4114960"/>
                  <a:ext cx="91443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92" name="TextBox 51"/>
              <p:cNvSpPr txBox="1">
                <a:spLocks noChangeArrowheads="1"/>
              </p:cNvSpPr>
              <p:nvPr/>
            </p:nvSpPr>
            <p:spPr bwMode="auto">
              <a:xfrm>
                <a:off x="914400" y="1371599"/>
                <a:ext cx="1600200" cy="369332"/>
              </a:xfrm>
              <a:prstGeom prst="rect">
                <a:avLst/>
              </a:prstGeom>
              <a:noFill/>
              <a:ln w="9525">
                <a:noFill/>
                <a:miter lim="800000"/>
                <a:headEnd/>
                <a:tailEnd/>
              </a:ln>
            </p:spPr>
            <p:txBody>
              <a:bodyPr>
                <a:spAutoFit/>
              </a:bodyPr>
              <a:lstStyle/>
              <a:p>
                <a:r>
                  <a:rPr lang="en-US">
                    <a:latin typeface="Calibri" pitchFamily="34" charset="0"/>
                  </a:rPr>
                  <a:t> Local EX</a:t>
                </a:r>
              </a:p>
            </p:txBody>
          </p:sp>
          <p:sp>
            <p:nvSpPr>
              <p:cNvPr id="20493" name="TextBox 53"/>
              <p:cNvSpPr txBox="1">
                <a:spLocks noChangeArrowheads="1"/>
              </p:cNvSpPr>
              <p:nvPr/>
            </p:nvSpPr>
            <p:spPr bwMode="auto">
              <a:xfrm>
                <a:off x="6248400" y="2819398"/>
                <a:ext cx="1600200" cy="646330"/>
              </a:xfrm>
              <a:prstGeom prst="rect">
                <a:avLst/>
              </a:prstGeom>
              <a:noFill/>
              <a:ln w="9525">
                <a:noFill/>
                <a:miter lim="800000"/>
                <a:headEnd/>
                <a:tailEnd/>
              </a:ln>
            </p:spPr>
            <p:txBody>
              <a:bodyPr>
                <a:spAutoFit/>
              </a:bodyPr>
              <a:lstStyle/>
              <a:p>
                <a:r>
                  <a:rPr lang="en-US">
                    <a:latin typeface="Calibri" pitchFamily="34" charset="0"/>
                  </a:rPr>
                  <a:t> International Transport</a:t>
                </a:r>
              </a:p>
            </p:txBody>
          </p:sp>
          <p:grpSp>
            <p:nvGrpSpPr>
              <p:cNvPr id="7" name="Group 60"/>
              <p:cNvGrpSpPr>
                <a:grpSpLocks/>
              </p:cNvGrpSpPr>
              <p:nvPr/>
            </p:nvGrpSpPr>
            <p:grpSpPr bwMode="auto">
              <a:xfrm>
                <a:off x="928662" y="4355468"/>
                <a:ext cx="457200" cy="381015"/>
                <a:chOff x="6338862" y="1002671"/>
                <a:chExt cx="457200" cy="381016"/>
              </a:xfrm>
            </p:grpSpPr>
            <p:sp>
              <p:nvSpPr>
                <p:cNvPr id="28" name="Oval 27"/>
                <p:cNvSpPr/>
                <p:nvPr/>
              </p:nvSpPr>
              <p:spPr>
                <a:xfrm>
                  <a:off x="6410325" y="1002685"/>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8" name="TextBox 55"/>
                <p:cNvSpPr txBox="1">
                  <a:spLocks noChangeArrowheads="1"/>
                </p:cNvSpPr>
                <p:nvPr/>
              </p:nvSpPr>
              <p:spPr bwMode="auto">
                <a:xfrm>
                  <a:off x="6338862" y="1002672"/>
                  <a:ext cx="457200" cy="369332"/>
                </a:xfrm>
                <a:prstGeom prst="rect">
                  <a:avLst/>
                </a:prstGeom>
                <a:noFill/>
                <a:ln w="9525">
                  <a:noFill/>
                  <a:miter lim="800000"/>
                  <a:headEnd/>
                  <a:tailEnd/>
                </a:ln>
              </p:spPr>
              <p:txBody>
                <a:bodyPr>
                  <a:spAutoFit/>
                </a:bodyPr>
                <a:lstStyle/>
                <a:p>
                  <a:r>
                    <a:rPr lang="en-US">
                      <a:latin typeface="Calibri" pitchFamily="34" charset="0"/>
                    </a:rPr>
                    <a:t>01</a:t>
                  </a:r>
                </a:p>
              </p:txBody>
            </p:sp>
          </p:grpSp>
          <p:grpSp>
            <p:nvGrpSpPr>
              <p:cNvPr id="8" name="Group 61"/>
              <p:cNvGrpSpPr>
                <a:grpSpLocks/>
              </p:cNvGrpSpPr>
              <p:nvPr/>
            </p:nvGrpSpPr>
            <p:grpSpPr bwMode="auto">
              <a:xfrm>
                <a:off x="1828800" y="3809356"/>
                <a:ext cx="457200" cy="381015"/>
                <a:chOff x="7696200" y="2513959"/>
                <a:chExt cx="457200" cy="381016"/>
              </a:xfrm>
            </p:grpSpPr>
            <p:sp>
              <p:nvSpPr>
                <p:cNvPr id="26" name="Oval 25"/>
                <p:cNvSpPr/>
                <p:nvPr/>
              </p:nvSpPr>
              <p:spPr>
                <a:xfrm>
                  <a:off x="7696200" y="2513962"/>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6" name="TextBox 57"/>
                <p:cNvSpPr txBox="1">
                  <a:spLocks noChangeArrowheads="1"/>
                </p:cNvSpPr>
                <p:nvPr/>
              </p:nvSpPr>
              <p:spPr bwMode="auto">
                <a:xfrm>
                  <a:off x="7696200" y="2514600"/>
                  <a:ext cx="457200" cy="369332"/>
                </a:xfrm>
                <a:prstGeom prst="rect">
                  <a:avLst/>
                </a:prstGeom>
                <a:noFill/>
                <a:ln w="9525">
                  <a:noFill/>
                  <a:miter lim="800000"/>
                  <a:headEnd/>
                  <a:tailEnd/>
                </a:ln>
              </p:spPr>
              <p:txBody>
                <a:bodyPr>
                  <a:spAutoFit/>
                </a:bodyPr>
                <a:lstStyle/>
                <a:p>
                  <a:r>
                    <a:rPr lang="en-US">
                      <a:latin typeface="Calibri" pitchFamily="34" charset="0"/>
                    </a:rPr>
                    <a:t>02</a:t>
                  </a:r>
                </a:p>
              </p:txBody>
            </p:sp>
          </p:grpSp>
          <p:grpSp>
            <p:nvGrpSpPr>
              <p:cNvPr id="9" name="Group 62"/>
              <p:cNvGrpSpPr>
                <a:grpSpLocks/>
              </p:cNvGrpSpPr>
              <p:nvPr/>
            </p:nvGrpSpPr>
            <p:grpSpPr bwMode="auto">
              <a:xfrm>
                <a:off x="1905000" y="1370857"/>
                <a:ext cx="457200" cy="381015"/>
                <a:chOff x="7848600" y="3580658"/>
                <a:chExt cx="457200" cy="381016"/>
              </a:xfrm>
            </p:grpSpPr>
            <p:sp>
              <p:nvSpPr>
                <p:cNvPr id="24" name="Oval 23"/>
                <p:cNvSpPr/>
                <p:nvPr/>
              </p:nvSpPr>
              <p:spPr>
                <a:xfrm>
                  <a:off x="7848600" y="3580658"/>
                  <a:ext cx="381000" cy="38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04" name="TextBox 59"/>
                <p:cNvSpPr txBox="1">
                  <a:spLocks noChangeArrowheads="1"/>
                </p:cNvSpPr>
                <p:nvPr/>
              </p:nvSpPr>
              <p:spPr bwMode="auto">
                <a:xfrm>
                  <a:off x="7848600" y="3581400"/>
                  <a:ext cx="457200" cy="369332"/>
                </a:xfrm>
                <a:prstGeom prst="rect">
                  <a:avLst/>
                </a:prstGeom>
                <a:noFill/>
                <a:ln w="9525">
                  <a:noFill/>
                  <a:miter lim="800000"/>
                  <a:headEnd/>
                  <a:tailEnd/>
                </a:ln>
              </p:spPr>
              <p:txBody>
                <a:bodyPr>
                  <a:spAutoFit/>
                </a:bodyPr>
                <a:lstStyle/>
                <a:p>
                  <a:r>
                    <a:rPr lang="en-US">
                      <a:latin typeface="Calibri" pitchFamily="34" charset="0"/>
                    </a:rPr>
                    <a:t>03</a:t>
                  </a:r>
                </a:p>
              </p:txBody>
            </p:sp>
          </p:grpSp>
          <p:sp>
            <p:nvSpPr>
              <p:cNvPr id="20497" name="TextBox 63"/>
              <p:cNvSpPr txBox="1">
                <a:spLocks noChangeArrowheads="1"/>
              </p:cNvSpPr>
              <p:nvPr/>
            </p:nvSpPr>
            <p:spPr bwMode="auto">
              <a:xfrm>
                <a:off x="914400" y="3809997"/>
                <a:ext cx="1600200" cy="369332"/>
              </a:xfrm>
              <a:prstGeom prst="rect">
                <a:avLst/>
              </a:prstGeom>
              <a:noFill/>
              <a:ln w="9525">
                <a:noFill/>
                <a:miter lim="800000"/>
                <a:headEnd/>
                <a:tailEnd/>
              </a:ln>
            </p:spPr>
            <p:txBody>
              <a:bodyPr>
                <a:spAutoFit/>
              </a:bodyPr>
              <a:lstStyle/>
              <a:p>
                <a:r>
                  <a:rPr lang="en-US">
                    <a:latin typeface="Calibri" pitchFamily="34" charset="0"/>
                  </a:rPr>
                  <a:t> Access</a:t>
                </a:r>
              </a:p>
            </p:txBody>
          </p:sp>
          <p:sp>
            <p:nvSpPr>
              <p:cNvPr id="19" name="Freeform 13"/>
              <p:cNvSpPr/>
              <p:nvPr/>
            </p:nvSpPr>
            <p:spPr>
              <a:xfrm>
                <a:off x="5640388" y="3161632"/>
                <a:ext cx="557212" cy="328626"/>
              </a:xfrm>
              <a:custGeom>
                <a:avLst/>
                <a:gdLst>
                  <a:gd name="connsiteX0" fmla="*/ 0 w 555938"/>
                  <a:gd name="connsiteY0" fmla="*/ 328412 h 328412"/>
                  <a:gd name="connsiteX1" fmla="*/ 193184 w 555938"/>
                  <a:gd name="connsiteY1" fmla="*/ 45076 h 328412"/>
                  <a:gd name="connsiteX2" fmla="*/ 515155 w 555938"/>
                  <a:gd name="connsiteY2" fmla="*/ 57955 h 328412"/>
                  <a:gd name="connsiteX3" fmla="*/ 437882 w 555938"/>
                  <a:gd name="connsiteY3" fmla="*/ 83713 h 328412"/>
                  <a:gd name="connsiteX4" fmla="*/ 502277 w 555938"/>
                  <a:gd name="connsiteY4" fmla="*/ 57955 h 328412"/>
                  <a:gd name="connsiteX5" fmla="*/ 476519 w 555938"/>
                  <a:gd name="connsiteY5" fmla="*/ 6440 h 328412"/>
                  <a:gd name="connsiteX6" fmla="*/ 476519 w 555938"/>
                  <a:gd name="connsiteY6" fmla="*/ 6440 h 3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38" h="328412">
                    <a:moveTo>
                      <a:pt x="0" y="328412"/>
                    </a:moveTo>
                    <a:cubicBezTo>
                      <a:pt x="53662" y="209282"/>
                      <a:pt x="107325" y="90152"/>
                      <a:pt x="193184" y="45076"/>
                    </a:cubicBezTo>
                    <a:cubicBezTo>
                      <a:pt x="279043" y="0"/>
                      <a:pt x="474372" y="51515"/>
                      <a:pt x="515155" y="57955"/>
                    </a:cubicBezTo>
                    <a:cubicBezTo>
                      <a:pt x="555938" y="64395"/>
                      <a:pt x="440028" y="83713"/>
                      <a:pt x="437882" y="83713"/>
                    </a:cubicBezTo>
                    <a:cubicBezTo>
                      <a:pt x="435736" y="83713"/>
                      <a:pt x="495838" y="70834"/>
                      <a:pt x="502277" y="57955"/>
                    </a:cubicBezTo>
                    <a:lnTo>
                      <a:pt x="476519" y="6440"/>
                    </a:lnTo>
                    <a:lnTo>
                      <a:pt x="476519" y="64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14"/>
              <p:cNvSpPr/>
              <p:nvPr/>
            </p:nvSpPr>
            <p:spPr>
              <a:xfrm>
                <a:off x="3786188" y="935864"/>
                <a:ext cx="2689225" cy="492146"/>
              </a:xfrm>
              <a:custGeom>
                <a:avLst/>
                <a:gdLst>
                  <a:gd name="connsiteX0" fmla="*/ 0 w 2689538"/>
                  <a:gd name="connsiteY0" fmla="*/ 390659 h 491544"/>
                  <a:gd name="connsiteX1" fmla="*/ 1468191 w 2689538"/>
                  <a:gd name="connsiteY1" fmla="*/ 4293 h 491544"/>
                  <a:gd name="connsiteX2" fmla="*/ 2524259 w 2689538"/>
                  <a:gd name="connsiteY2" fmla="*/ 416417 h 491544"/>
                  <a:gd name="connsiteX3" fmla="*/ 2459865 w 2689538"/>
                  <a:gd name="connsiteY3" fmla="*/ 455053 h 491544"/>
                  <a:gd name="connsiteX4" fmla="*/ 2575774 w 2689538"/>
                  <a:gd name="connsiteY4" fmla="*/ 467932 h 491544"/>
                  <a:gd name="connsiteX5" fmla="*/ 2575774 w 2689538"/>
                  <a:gd name="connsiteY5" fmla="*/ 377780 h 491544"/>
                  <a:gd name="connsiteX6" fmla="*/ 2562896 w 2689538"/>
                  <a:gd name="connsiteY6" fmla="*/ 352022 h 4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538" h="491544">
                    <a:moveTo>
                      <a:pt x="0" y="390659"/>
                    </a:moveTo>
                    <a:cubicBezTo>
                      <a:pt x="523740" y="195329"/>
                      <a:pt x="1047481" y="0"/>
                      <a:pt x="1468191" y="4293"/>
                    </a:cubicBezTo>
                    <a:cubicBezTo>
                      <a:pt x="1888901" y="8586"/>
                      <a:pt x="2358980" y="341290"/>
                      <a:pt x="2524259" y="416417"/>
                    </a:cubicBezTo>
                    <a:cubicBezTo>
                      <a:pt x="2689538" y="491544"/>
                      <a:pt x="2451279" y="446467"/>
                      <a:pt x="2459865" y="455053"/>
                    </a:cubicBezTo>
                    <a:cubicBezTo>
                      <a:pt x="2468451" y="463639"/>
                      <a:pt x="2556456" y="480811"/>
                      <a:pt x="2575774" y="467932"/>
                    </a:cubicBezTo>
                    <a:cubicBezTo>
                      <a:pt x="2595092" y="455053"/>
                      <a:pt x="2577920" y="397098"/>
                      <a:pt x="2575774" y="377780"/>
                    </a:cubicBezTo>
                    <a:cubicBezTo>
                      <a:pt x="2573628" y="358462"/>
                      <a:pt x="2568262" y="355242"/>
                      <a:pt x="2562896" y="35202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500" name="TextBox 85"/>
              <p:cNvSpPr txBox="1">
                <a:spLocks noChangeArrowheads="1"/>
              </p:cNvSpPr>
              <p:nvPr/>
            </p:nvSpPr>
            <p:spPr bwMode="auto">
              <a:xfrm>
                <a:off x="6705600" y="3809996"/>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20501" name="TextBox 86"/>
              <p:cNvSpPr txBox="1">
                <a:spLocks noChangeArrowheads="1"/>
              </p:cNvSpPr>
              <p:nvPr/>
            </p:nvSpPr>
            <p:spPr bwMode="auto">
              <a:xfrm>
                <a:off x="5029200" y="5410195"/>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20502" name="TextBox 87"/>
              <p:cNvSpPr txBox="1">
                <a:spLocks noChangeArrowheads="1"/>
              </p:cNvSpPr>
              <p:nvPr/>
            </p:nvSpPr>
            <p:spPr bwMode="auto">
              <a:xfrm>
                <a:off x="6324600" y="54864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grpSp>
        <p:sp>
          <p:nvSpPr>
            <p:cNvPr id="20487" name="TextBox 15"/>
            <p:cNvSpPr txBox="1">
              <a:spLocks noChangeArrowheads="1"/>
            </p:cNvSpPr>
            <p:nvPr/>
          </p:nvSpPr>
          <p:spPr bwMode="auto">
            <a:xfrm rot="3683302">
              <a:off x="3102274" y="4246375"/>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20488" name="TextBox 15"/>
            <p:cNvSpPr txBox="1">
              <a:spLocks noChangeArrowheads="1"/>
            </p:cNvSpPr>
            <p:nvPr/>
          </p:nvSpPr>
          <p:spPr bwMode="auto">
            <a:xfrm rot="3683302">
              <a:off x="4959663" y="3317683"/>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20489" name="TextBox 15"/>
            <p:cNvSpPr txBox="1">
              <a:spLocks noChangeArrowheads="1"/>
            </p:cNvSpPr>
            <p:nvPr/>
          </p:nvSpPr>
          <p:spPr bwMode="auto">
            <a:xfrm rot="3683302">
              <a:off x="4173844" y="2031797"/>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sp>
          <p:nvSpPr>
            <p:cNvPr id="20490" name="TextBox 15"/>
            <p:cNvSpPr txBox="1">
              <a:spLocks noChangeArrowheads="1"/>
            </p:cNvSpPr>
            <p:nvPr/>
          </p:nvSpPr>
          <p:spPr bwMode="auto">
            <a:xfrm rot="3683302">
              <a:off x="2745085" y="1888922"/>
              <a:ext cx="779388" cy="369332"/>
            </a:xfrm>
            <a:prstGeom prst="rect">
              <a:avLst/>
            </a:prstGeom>
            <a:noFill/>
            <a:ln w="9525">
              <a:solidFill>
                <a:schemeClr val="tx1"/>
              </a:solidFill>
              <a:miter lim="800000"/>
              <a:headEnd/>
              <a:tailEnd/>
            </a:ln>
          </p:spPr>
          <p:txBody>
            <a:bodyPr>
              <a:spAutoFit/>
            </a:bodyPr>
            <a:lstStyle/>
            <a:p>
              <a:r>
                <a:rPr lang="en-US">
                  <a:latin typeface="Calibri" pitchFamily="34" charset="0"/>
                </a:rPr>
                <a:t>MSAN</a:t>
              </a:r>
            </a:p>
          </p:txBody>
        </p:sp>
      </p:grpSp>
      <p:pic>
        <p:nvPicPr>
          <p:cNvPr id="20484" name="Picture 39" descr="1.jpg"/>
          <p:cNvPicPr>
            <a:picLocks noChangeAspect="1"/>
          </p:cNvPicPr>
          <p:nvPr/>
        </p:nvPicPr>
        <p:blipFill>
          <a:blip r:embed="rId2" cstate="print"/>
          <a:srcRect/>
          <a:stretch>
            <a:fillRect/>
          </a:stretch>
        </p:blipFill>
        <p:spPr bwMode="auto">
          <a:xfrm>
            <a:off x="1857375" y="5072063"/>
            <a:ext cx="1266825" cy="952500"/>
          </a:xfrm>
          <a:prstGeom prst="rect">
            <a:avLst/>
          </a:prstGeom>
          <a:noFill/>
          <a:ln w="9525">
            <a:noFill/>
            <a:miter lim="800000"/>
            <a:headEnd/>
            <a:tailEnd/>
          </a:ln>
        </p:spPr>
      </p:pic>
      <p:pic>
        <p:nvPicPr>
          <p:cNvPr id="20485" name="Picture 41" descr="2.jpg"/>
          <p:cNvPicPr>
            <a:picLocks noChangeAspect="1"/>
          </p:cNvPicPr>
          <p:nvPr/>
        </p:nvPicPr>
        <p:blipFill>
          <a:blip r:embed="rId3" cstate="print"/>
          <a:srcRect/>
          <a:stretch>
            <a:fillRect/>
          </a:stretch>
        </p:blipFill>
        <p:spPr bwMode="auto">
          <a:xfrm>
            <a:off x="6429375" y="1643063"/>
            <a:ext cx="17145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WHAT ARE THE BASIC TERMINALS YOU NEED TO ACCESS ALL THESE SERVICES AT HOME?</a:t>
            </a:r>
            <a:endParaRPr lang="en-GB" sz="3200" dirty="0"/>
          </a:p>
        </p:txBody>
      </p:sp>
      <p:sp>
        <p:nvSpPr>
          <p:cNvPr id="3" name="Content Placeholder 2"/>
          <p:cNvSpPr>
            <a:spLocks noGrp="1"/>
          </p:cNvSpPr>
          <p:nvPr>
            <p:ph idx="1"/>
          </p:nvPr>
        </p:nvSpPr>
        <p:spPr/>
        <p:txBody>
          <a:bodyPr/>
          <a:lstStyle/>
          <a:p>
            <a:r>
              <a:rPr lang="en-GB" dirty="0" smtClean="0"/>
              <a:t>A MICROPHONE</a:t>
            </a:r>
          </a:p>
          <a:p>
            <a:r>
              <a:rPr lang="en-GB" dirty="0" smtClean="0"/>
              <a:t>A SPEAKER</a:t>
            </a:r>
          </a:p>
          <a:p>
            <a:r>
              <a:rPr lang="en-GB" dirty="0" smtClean="0"/>
              <a:t>A VEDIO SCREEN </a:t>
            </a:r>
          </a:p>
          <a:p>
            <a:r>
              <a:rPr lang="en-GB" dirty="0" smtClean="0"/>
              <a:t>A KEY BOARD</a:t>
            </a:r>
          </a:p>
          <a:p>
            <a:r>
              <a:rPr lang="en-GB" dirty="0" smtClean="0"/>
              <a:t>THE ABOVE TERMINALS CAN BE FIXED OR MOBILE.</a:t>
            </a:r>
          </a:p>
          <a:p>
            <a:r>
              <a:rPr lang="en-GB" dirty="0" smtClean="0"/>
              <a:t>CAN WE CONVERGE ALL THESE INTO ONE TERMINAL?</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GB" dirty="0" smtClean="0"/>
              <a:t>HOW THEY CARRY INFORMATION TO YOUR HOME?</a:t>
            </a:r>
            <a:endParaRPr lang="en-GB" dirty="0"/>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r>
              <a:rPr lang="en-GB" sz="2800" dirty="0" smtClean="0"/>
              <a:t>BY DIFFERENT NETWORKS?</a:t>
            </a:r>
          </a:p>
          <a:p>
            <a:r>
              <a:rPr lang="en-GB" sz="2800" dirty="0" smtClean="0"/>
              <a:t>WHEN YOU ARE TRAVELLING FROM NEGOMBO TO COLOMBO BY CTB, DO YOU WANT A SEPARATE ROAD FOR THE CTB BUS TO TRAVEL? IS IT ECCONOMICAL?</a:t>
            </a:r>
          </a:p>
          <a:p>
            <a:r>
              <a:rPr lang="en-GB" sz="2800" dirty="0" smtClean="0"/>
              <a:t>NO</a:t>
            </a:r>
          </a:p>
          <a:p>
            <a:r>
              <a:rPr lang="en-GB" sz="2800" dirty="0" smtClean="0"/>
              <a:t>DIFFERANT BUS COMPANIES CARRY THEIR PASSENGERS IN ONE OR MOST COMFERTABLE ROAD TO PROVIDE BETTER COMPORT AT A COST EFFECTIVE WAY. </a:t>
            </a:r>
          </a:p>
          <a:p>
            <a:r>
              <a:rPr lang="en-GB" sz="2800" dirty="0" smtClean="0"/>
              <a:t>ARE WE GOING TO OPERATE SEPERATE ROADS FOR SEPERATE BUS COMPANIES? NO IT IS UNECCONOMICAL.</a:t>
            </a:r>
          </a:p>
          <a:p>
            <a:r>
              <a:rPr lang="en-GB" sz="2800" dirty="0" smtClean="0"/>
              <a:t>SIMILARLY FOR AIR PORTS? IF SRILANKAN WILL HAVE ONE AIRPORT, EMIRATES WIIL HAVE ANOTHER , CAN CUSTOMERS ARE BENEFITTED  FOR A COST EFFECTIVE SERVICES?</a:t>
            </a:r>
          </a:p>
          <a:p>
            <a:r>
              <a:rPr lang="en-GB" sz="2800" dirty="0" smtClean="0"/>
              <a:t>SOLUTION IS TO HAVE ONE OR TWO TRANSPORT OR ACCESS NETWORK TO CARRY ALL THE SERVICES</a:t>
            </a:r>
          </a:p>
          <a:p>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ARE THE INNOVATIVE PRODUCTS?</a:t>
            </a:r>
            <a:endParaRPr lang="en-GB" dirty="0"/>
          </a:p>
        </p:txBody>
      </p:sp>
      <p:sp>
        <p:nvSpPr>
          <p:cNvPr id="3" name="Content Placeholder 2"/>
          <p:cNvSpPr>
            <a:spLocks noGrp="1"/>
          </p:cNvSpPr>
          <p:nvPr>
            <p:ph idx="1"/>
          </p:nvPr>
        </p:nvSpPr>
        <p:spPr/>
        <p:txBody>
          <a:bodyPr>
            <a:normAutofit fontScale="92500"/>
          </a:bodyPr>
          <a:lstStyle/>
          <a:p>
            <a:r>
              <a:rPr lang="en-GB" dirty="0" smtClean="0"/>
              <a:t>EARLIER VOICE, DATA &amp; VEDIO SERVICES WERE SEPERATED.(specially for the interactive communications)</a:t>
            </a:r>
          </a:p>
          <a:p>
            <a:r>
              <a:rPr lang="en-GB" dirty="0" smtClean="0"/>
              <a:t>New services such as Skype will provide all services with one access line. This is a innovative product which has being used in many years.</a:t>
            </a:r>
          </a:p>
          <a:p>
            <a:r>
              <a:rPr lang="en-GB" dirty="0" smtClean="0"/>
              <a:t>In time to come virtual class room , virtual universities will definitely change the way of living of our people in this country.</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ARE THE BENIFICIARIES OF A CONVERGED NETWORK</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CITIZEN &amp; GOVERNMENT OF THAT  COUNTRY</a:t>
            </a:r>
          </a:p>
          <a:p>
            <a:r>
              <a:rPr lang="en-GB" dirty="0" smtClean="0"/>
              <a:t>WHY?</a:t>
            </a:r>
          </a:p>
          <a:p>
            <a:r>
              <a:rPr lang="en-GB" dirty="0" smtClean="0"/>
              <a:t>CUSTOMERS WILL BE BENEFITTED WITH HAVING ONE TERMINAL TO OPERATE ALL VOICE , DATA &amp; VEDIO SERVICES. FURTHER THEY WILL BE BENIFITTED WITH HAVING ONE ACCESS LINE TO MAINTAIN AT HOME.</a:t>
            </a:r>
          </a:p>
          <a:p>
            <a:r>
              <a:rPr lang="en-GB" dirty="0" smtClean="0"/>
              <a:t>CUSTOMERS CAN CHOOSE THE SERVICES INDEPENDENT OF THE NETWORK PROVIDER, AND THE SERVICE PROVIDER CAN ATTRACT THE CUSTOMERS ON BETTER VALUE PROGRAMMES, INDEPENDENT TO THE NETWOPRK PROVIDER.</a:t>
            </a:r>
          </a:p>
          <a:p>
            <a:r>
              <a:rPr lang="en-GB" dirty="0" smtClean="0"/>
              <a:t>IS SERVICE &amp; NETWORK PROVIDERS ARE BENIFITTED?</a:t>
            </a:r>
          </a:p>
          <a:p>
            <a:r>
              <a:rPr lang="en-GB" dirty="0" smtClean="0"/>
              <a:t>YES. CUSTOMERS WILL BE ATTRACTED TO THE INOVATIVE PRODUCTS</a:t>
            </a:r>
          </a:p>
          <a:p>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IMPACT OF CONVERGENCE</a:t>
            </a:r>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2"/>
          <p:cNvPicPr>
            <a:picLocks noChangeAspect="1" noChangeArrowheads="1"/>
          </p:cNvPicPr>
          <p:nvPr/>
        </p:nvPicPr>
        <p:blipFill>
          <a:blip r:embed="rId2" cstate="print"/>
          <a:srcRect/>
          <a:stretch>
            <a:fillRect/>
          </a:stretch>
        </p:blipFill>
        <p:spPr bwMode="auto">
          <a:xfrm>
            <a:off x="0" y="1235075"/>
            <a:ext cx="9144000" cy="562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THE PROCESS OF CONVERGENCE</a:t>
            </a:r>
          </a:p>
        </p:txBody>
      </p:sp>
      <p:sp>
        <p:nvSpPr>
          <p:cNvPr id="8195" name="Content Placeholder 2"/>
          <p:cNvSpPr>
            <a:spLocks noGrp="1"/>
          </p:cNvSpPr>
          <p:nvPr>
            <p:ph idx="1"/>
          </p:nvPr>
        </p:nvSpPr>
        <p:spPr/>
        <p:txBody>
          <a:bodyPr/>
          <a:lstStyle/>
          <a:p>
            <a:pPr eaLnBrk="1" hangingPunct="1"/>
            <a:r>
              <a:rPr lang="en-GB" sz="2800" smtClean="0"/>
              <a:t>NETWORK CONVERGENCE</a:t>
            </a:r>
          </a:p>
          <a:p>
            <a:pPr eaLnBrk="1" hangingPunct="1">
              <a:buFont typeface="Arial" charset="0"/>
              <a:buNone/>
            </a:pPr>
            <a:r>
              <a:rPr lang="en-GB" sz="2800" smtClean="0"/>
              <a:t>NGN NETWORK- THE ABILITY TO CARRY IP PACKETS OF VARIOUS NETWOKRS what are the protocols used. How we make the interconnection billing </a:t>
            </a:r>
          </a:p>
          <a:p>
            <a:pPr eaLnBrk="1" hangingPunct="1"/>
            <a:r>
              <a:rPr lang="en-GB" sz="2800" smtClean="0"/>
              <a:t>SERVICE CONVERGENCE</a:t>
            </a:r>
          </a:p>
          <a:p>
            <a:pPr eaLnBrk="1" hangingPunct="1">
              <a:buFont typeface="Arial" charset="0"/>
              <a:buNone/>
            </a:pPr>
            <a:r>
              <a:rPr lang="en-GB" sz="2800" smtClean="0"/>
              <a:t>THE INCREASED ABILITY TO OFFER ANY SUBSET OF VOICE, DATA,VEDIO SERVICES OVER A PARTICULAR IP ENABLED NETWORK. Any examples?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363"/>
            <a:ext cx="5867400" cy="838200"/>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Communication</a:t>
            </a:r>
            <a:r>
              <a:rPr lang="en-US" sz="4000" b="1" dirty="0" smtClean="0">
                <a:solidFill>
                  <a:schemeClr val="accent6">
                    <a:lumMod val="60000"/>
                    <a:lumOff val="40000"/>
                  </a:schemeClr>
                </a:solidFill>
              </a:rPr>
              <a:t> </a:t>
            </a:r>
            <a:endParaRPr lang="en-US" sz="4000" b="1" dirty="0">
              <a:solidFill>
                <a:schemeClr val="accent6">
                  <a:lumMod val="60000"/>
                  <a:lumOff val="40000"/>
                </a:schemeClr>
              </a:solidFill>
            </a:endParaRPr>
          </a:p>
        </p:txBody>
      </p:sp>
      <p:sp>
        <p:nvSpPr>
          <p:cNvPr id="3075" name="TextBox 5"/>
          <p:cNvSpPr txBox="1">
            <a:spLocks noChangeArrowheads="1"/>
          </p:cNvSpPr>
          <p:nvPr/>
        </p:nvSpPr>
        <p:spPr bwMode="auto">
          <a:xfrm>
            <a:off x="1428750" y="4357688"/>
            <a:ext cx="6786563" cy="1200150"/>
          </a:xfrm>
          <a:prstGeom prst="rect">
            <a:avLst/>
          </a:prstGeom>
          <a:noFill/>
          <a:ln w="9525">
            <a:noFill/>
            <a:miter lim="800000"/>
            <a:headEnd/>
            <a:tailEnd/>
          </a:ln>
        </p:spPr>
        <p:txBody>
          <a:bodyPr>
            <a:spAutoFit/>
          </a:bodyPr>
          <a:lstStyle/>
          <a:p>
            <a:pPr algn="ctr"/>
            <a:r>
              <a:rPr lang="en-US" u="sng">
                <a:solidFill>
                  <a:srgbClr val="00B0F0"/>
                </a:solidFill>
                <a:latin typeface="Calibri" pitchFamily="34" charset="0"/>
              </a:rPr>
              <a:t>Technical Characteristics</a:t>
            </a:r>
          </a:p>
          <a:p>
            <a:endParaRPr lang="en-US" u="sng">
              <a:latin typeface="Calibri" pitchFamily="34" charset="0"/>
            </a:endParaRPr>
          </a:p>
          <a:p>
            <a:r>
              <a:rPr lang="en-US">
                <a:latin typeface="Calibri" pitchFamily="34" charset="0"/>
              </a:rPr>
              <a:t>Public- Unidirectional Tx does not know how many receivers are ON</a:t>
            </a:r>
          </a:p>
          <a:p>
            <a:r>
              <a:rPr lang="en-US">
                <a:latin typeface="Calibri" pitchFamily="34" charset="0"/>
              </a:rPr>
              <a:t>Personal – By directional interactive </a:t>
            </a:r>
          </a:p>
        </p:txBody>
      </p:sp>
      <p:grpSp>
        <p:nvGrpSpPr>
          <p:cNvPr id="3" name="Group 10"/>
          <p:cNvGrpSpPr>
            <a:grpSpLocks/>
          </p:cNvGrpSpPr>
          <p:nvPr/>
        </p:nvGrpSpPr>
        <p:grpSpPr bwMode="auto">
          <a:xfrm>
            <a:off x="1000125" y="1571625"/>
            <a:ext cx="3143250" cy="2032000"/>
            <a:chOff x="1142976" y="1000108"/>
            <a:chExt cx="3143272" cy="2031325"/>
          </a:xfrm>
        </p:grpSpPr>
        <p:pic>
          <p:nvPicPr>
            <p:cNvPr id="13320" name="Picture 3" descr="C:\Documents and Settings\Upul\Desktop\3.jpg"/>
            <p:cNvPicPr>
              <a:picLocks noChangeAspect="1" noChangeArrowheads="1"/>
            </p:cNvPicPr>
            <p:nvPr/>
          </p:nvPicPr>
          <p:blipFill>
            <a:blip r:embed="rId2" cstate="print"/>
            <a:srcRect/>
            <a:stretch>
              <a:fillRect/>
            </a:stretch>
          </p:blipFill>
          <p:spPr bwMode="auto">
            <a:xfrm>
              <a:off x="1142976" y="1357298"/>
              <a:ext cx="2708275" cy="1565275"/>
            </a:xfrm>
            <a:prstGeom prst="rect">
              <a:avLst/>
            </a:prstGeom>
            <a:noFill/>
            <a:ln w="9525">
              <a:noFill/>
              <a:miter lim="800000"/>
              <a:headEnd/>
              <a:tailEnd/>
            </a:ln>
          </p:spPr>
        </p:pic>
        <p:sp>
          <p:nvSpPr>
            <p:cNvPr id="13321" name="TextBox 8"/>
            <p:cNvSpPr txBox="1">
              <a:spLocks noChangeArrowheads="1"/>
            </p:cNvSpPr>
            <p:nvPr/>
          </p:nvSpPr>
          <p:spPr bwMode="auto">
            <a:xfrm>
              <a:off x="1142976" y="1000108"/>
              <a:ext cx="3143272" cy="2031325"/>
            </a:xfrm>
            <a:prstGeom prst="rect">
              <a:avLst/>
            </a:prstGeom>
            <a:noFill/>
            <a:ln w="9525">
              <a:noFill/>
              <a:miter lim="800000"/>
              <a:headEnd/>
              <a:tailEnd/>
            </a:ln>
          </p:spPr>
          <p:txBody>
            <a:bodyPr>
              <a:spAutoFit/>
            </a:bodyPr>
            <a:lstStyle/>
            <a:p>
              <a:r>
                <a:rPr lang="en-US">
                  <a:latin typeface="Calibri" pitchFamily="34" charset="0"/>
                </a:rPr>
                <a:t> </a:t>
              </a:r>
              <a:r>
                <a:rPr lang="en-US">
                  <a:solidFill>
                    <a:srgbClr val="00B0F0"/>
                  </a:solidFill>
                  <a:latin typeface="Calibri" pitchFamily="34" charset="0"/>
                </a:rPr>
                <a:t>By Directional Interaction</a:t>
              </a: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p:txBody>
        </p:sp>
      </p:grpSp>
      <p:grpSp>
        <p:nvGrpSpPr>
          <p:cNvPr id="4" name="Group 11"/>
          <p:cNvGrpSpPr>
            <a:grpSpLocks/>
          </p:cNvGrpSpPr>
          <p:nvPr/>
        </p:nvGrpSpPr>
        <p:grpSpPr bwMode="auto">
          <a:xfrm>
            <a:off x="5143500" y="1500188"/>
            <a:ext cx="3071813" cy="2308225"/>
            <a:chOff x="4143372" y="928670"/>
            <a:chExt cx="3071834" cy="2308324"/>
          </a:xfrm>
        </p:grpSpPr>
        <p:pic>
          <p:nvPicPr>
            <p:cNvPr id="13318" name="Picture 5" descr="C:\Documents and Settings\Upul\Desktop\4.jpg"/>
            <p:cNvPicPr>
              <a:picLocks noChangeAspect="1" noChangeArrowheads="1"/>
            </p:cNvPicPr>
            <p:nvPr/>
          </p:nvPicPr>
          <p:blipFill>
            <a:blip r:embed="rId3" cstate="print"/>
            <a:srcRect/>
            <a:stretch>
              <a:fillRect/>
            </a:stretch>
          </p:blipFill>
          <p:spPr bwMode="auto">
            <a:xfrm>
              <a:off x="4429124" y="1357298"/>
              <a:ext cx="2286000" cy="1814512"/>
            </a:xfrm>
            <a:prstGeom prst="rect">
              <a:avLst/>
            </a:prstGeom>
            <a:noFill/>
            <a:ln w="9525">
              <a:noFill/>
              <a:miter lim="800000"/>
              <a:headEnd/>
              <a:tailEnd/>
            </a:ln>
          </p:spPr>
        </p:pic>
        <p:sp>
          <p:nvSpPr>
            <p:cNvPr id="13319" name="TextBox 9"/>
            <p:cNvSpPr txBox="1">
              <a:spLocks noChangeArrowheads="1"/>
            </p:cNvSpPr>
            <p:nvPr/>
          </p:nvSpPr>
          <p:spPr bwMode="auto">
            <a:xfrm>
              <a:off x="4143372" y="928670"/>
              <a:ext cx="3071834" cy="2308324"/>
            </a:xfrm>
            <a:prstGeom prst="rect">
              <a:avLst/>
            </a:prstGeom>
            <a:noFill/>
            <a:ln w="9525">
              <a:noFill/>
              <a:miter lim="800000"/>
              <a:headEnd/>
              <a:tailEnd/>
            </a:ln>
          </p:spPr>
          <p:txBody>
            <a:bodyPr>
              <a:spAutoFit/>
            </a:bodyPr>
            <a:lstStyle/>
            <a:p>
              <a:r>
                <a:rPr lang="en-US">
                  <a:solidFill>
                    <a:srgbClr val="00B0F0"/>
                  </a:solidFill>
                  <a:latin typeface="Calibri" pitchFamily="34" charset="0"/>
                </a:rPr>
                <a:t>Public and Personal</a:t>
              </a: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solidFill>
                  <a:srgbClr val="00B0F0"/>
                </a:solidFill>
                <a:latin typeface="Calibri" pitchFamily="34" charset="0"/>
              </a:endParaRPr>
            </a:p>
            <a:p>
              <a:endParaRPr lang="en-US"/>
            </a:p>
            <a:p>
              <a:endParaRPr lang="en-US"/>
            </a:p>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plus(in)">
                                      <p:cBhvr>
                                        <p:cTn id="1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0"/>
            <a:ext cx="10134600" cy="1417638"/>
          </a:xfrm>
        </p:spPr>
        <p:txBody>
          <a:bodyPr>
            <a:normAutofit fontScale="90000"/>
          </a:bodyPr>
          <a:lstStyle/>
          <a:p>
            <a:pPr eaLnBrk="1" hangingPunct="1"/>
            <a:r>
              <a:rPr lang="en-US" smtClean="0"/>
              <a:t>STRUCTURE OF CONVERGED MEDIA &amp; COMMUNICATION NETWORK</a:t>
            </a: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GB" smtClean="0"/>
              <a:t>NGN  ACCESS NETWORK TRANSFORMATION</a:t>
            </a:r>
          </a:p>
        </p:txBody>
      </p:sp>
      <p:sp>
        <p:nvSpPr>
          <p:cNvPr id="14339" name="Content Placeholder 2"/>
          <p:cNvSpPr>
            <a:spLocks noGrp="1"/>
          </p:cNvSpPr>
          <p:nvPr>
            <p:ph idx="1"/>
          </p:nvPr>
        </p:nvSpPr>
        <p:spPr/>
        <p:txBody>
          <a:bodyPr/>
          <a:lstStyle/>
          <a:p>
            <a:r>
              <a:rPr lang="en-GB" sz="2400" smtClean="0"/>
              <a:t>WIRE LINE WITH VARIOUS DSL TECHNOLOGIES</a:t>
            </a:r>
          </a:p>
          <a:p>
            <a:pPr>
              <a:buFont typeface="Arial" charset="0"/>
              <a:buNone/>
            </a:pPr>
            <a:r>
              <a:rPr lang="en-GB" sz="2400" smtClean="0"/>
              <a:t>Inversely proportional to the access length, normally up to 2 km access this will be useful.</a:t>
            </a:r>
          </a:p>
          <a:p>
            <a:r>
              <a:rPr lang="en-GB" sz="2400" smtClean="0"/>
              <a:t>FIBRE TO CURB</a:t>
            </a:r>
          </a:p>
          <a:p>
            <a:pPr>
              <a:buFont typeface="Arial" charset="0"/>
              <a:buNone/>
            </a:pPr>
            <a:r>
              <a:rPr lang="en-GB" sz="2400" smtClean="0"/>
              <a:t>Re engineering the the existing primary cable network can be easily done. Installation of msan has to be analysed, resulting in shortening the copper loop </a:t>
            </a:r>
          </a:p>
          <a:p>
            <a:r>
              <a:rPr lang="en-GB" sz="2400" smtClean="0"/>
              <a:t>FIBRE TO HOME FTTH more drastic changes to the existing network.</a:t>
            </a:r>
          </a:p>
          <a:p>
            <a:endParaRPr lang="en-GB"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219200"/>
          </a:xfrm>
        </p:spPr>
        <p:txBody>
          <a:bodyPr>
            <a:normAutofit fontScale="90000"/>
          </a:bodyPr>
          <a:lstStyle/>
          <a:p>
            <a:pPr eaLnBrk="1" hangingPunct="1"/>
            <a:r>
              <a:rPr lang="en-US" smtClean="0"/>
              <a:t>APPLICATION OF VARIOUS TECNOLOGIES INTO WIRED NETWORK </a:t>
            </a:r>
          </a:p>
        </p:txBody>
      </p:sp>
      <p:sp>
        <p:nvSpPr>
          <p:cNvPr id="13315" name="Content Placeholder 2"/>
          <p:cNvSpPr>
            <a:spLocks noGrp="1"/>
          </p:cNvSpPr>
          <p:nvPr>
            <p:ph idx="1"/>
          </p:nvPr>
        </p:nvSpPr>
        <p:spPr>
          <a:xfrm>
            <a:off x="533400" y="2057400"/>
            <a:ext cx="8229600" cy="4525963"/>
          </a:xfrm>
        </p:spPr>
        <p:txBody>
          <a:bodyPr/>
          <a:lstStyle/>
          <a:p>
            <a:pPr eaLnBrk="1" hangingPunct="1"/>
            <a:endParaRPr lang="en-US" smtClean="0"/>
          </a:p>
        </p:txBody>
      </p:sp>
      <p:pic>
        <p:nvPicPr>
          <p:cNvPr id="13316" name="Picture 2"/>
          <p:cNvPicPr>
            <a:picLocks noChangeAspect="1" noChangeArrowheads="1"/>
          </p:cNvPicPr>
          <p:nvPr/>
        </p:nvPicPr>
        <p:blipFill>
          <a:blip r:embed="rId2" cstate="print"/>
          <a:srcRect/>
          <a:stretch>
            <a:fillRect/>
          </a:stretch>
        </p:blipFill>
        <p:spPr bwMode="auto">
          <a:xfrm>
            <a:off x="-381000" y="1439863"/>
            <a:ext cx="10487025" cy="651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04800"/>
            <a:ext cx="8229600" cy="1447800"/>
          </a:xfrm>
        </p:spPr>
        <p:txBody>
          <a:bodyPr/>
          <a:lstStyle/>
          <a:p>
            <a:pPr eaLnBrk="1" hangingPunct="1"/>
            <a:r>
              <a:rPr lang="en-US" smtClean="0"/>
              <a:t>NGN WIRE NETWORK</a:t>
            </a:r>
          </a:p>
        </p:txBody>
      </p:sp>
      <p:sp>
        <p:nvSpPr>
          <p:cNvPr id="15363" name="Content Placeholder 2"/>
          <p:cNvSpPr>
            <a:spLocks noGrp="1"/>
          </p:cNvSpPr>
          <p:nvPr>
            <p:ph idx="1"/>
          </p:nvPr>
        </p:nvSpPr>
        <p:spPr/>
        <p:txBody>
          <a:bodyPr/>
          <a:lstStyle/>
          <a:p>
            <a:pPr eaLnBrk="1" hangingPunct="1"/>
            <a:endParaRPr lang="en-US" smtClean="0"/>
          </a:p>
        </p:txBody>
      </p:sp>
      <p:pic>
        <p:nvPicPr>
          <p:cNvPr id="15364" name="Picture 2"/>
          <p:cNvPicPr>
            <a:picLocks noChangeAspect="1" noChangeArrowheads="1"/>
          </p:cNvPicPr>
          <p:nvPr/>
        </p:nvPicPr>
        <p:blipFill>
          <a:blip r:embed="rId2" cstate="print"/>
          <a:srcRect/>
          <a:stretch>
            <a:fillRect/>
          </a:stretch>
        </p:blipFill>
        <p:spPr bwMode="auto">
          <a:xfrm>
            <a:off x="152400" y="609600"/>
            <a:ext cx="838200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7467600" cy="639762"/>
          </a:xfrm>
        </p:spPr>
        <p:txBody>
          <a:bodyPr>
            <a:normAutofit fontScale="90000"/>
          </a:bodyPr>
          <a:lstStyle/>
          <a:p>
            <a:pPr eaLnBrk="1" hangingPunct="1"/>
            <a:r>
              <a:rPr lang="en-US" smtClean="0"/>
              <a:t>FTTH, PON(passive Optical Network)</a:t>
            </a:r>
          </a:p>
        </p:txBody>
      </p:sp>
      <p:pic>
        <p:nvPicPr>
          <p:cNvPr id="14339" name="Picture 3" descr="OLT_ONU_figure"/>
          <p:cNvPicPr>
            <a:picLocks noChangeAspect="1" noChangeArrowheads="1"/>
          </p:cNvPicPr>
          <p:nvPr/>
        </p:nvPicPr>
        <p:blipFill>
          <a:blip r:embed="rId2" cstate="print">
            <a:clrChange>
              <a:clrFrom>
                <a:srgbClr val="FFFFFF"/>
              </a:clrFrom>
              <a:clrTo>
                <a:srgbClr val="FFFFFF">
                  <a:alpha val="0"/>
                </a:srgbClr>
              </a:clrTo>
            </a:clrChange>
            <a:lum bright="-20000" contrast="10000"/>
          </a:blip>
          <a:srcRect/>
          <a:stretch>
            <a:fillRect/>
          </a:stretch>
        </p:blipFill>
        <p:spPr bwMode="auto">
          <a:xfrm>
            <a:off x="304800" y="1295400"/>
            <a:ext cx="7620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467600" cy="639762"/>
          </a:xfrm>
        </p:spPr>
        <p:txBody>
          <a:bodyPr>
            <a:normAutofit fontScale="90000"/>
          </a:bodyPr>
          <a:lstStyle/>
          <a:p>
            <a:pPr eaLnBrk="1" fontAlgn="auto" hangingPunct="1">
              <a:spcAft>
                <a:spcPts val="0"/>
              </a:spcAft>
              <a:defRPr/>
            </a:pPr>
            <a:r>
              <a:rPr lang="en-US" sz="3600" dirty="0" smtClean="0"/>
              <a:t>Power Line Communication System</a:t>
            </a:r>
          </a:p>
        </p:txBody>
      </p:sp>
      <p:pic>
        <p:nvPicPr>
          <p:cNvPr id="15363" name="Picture 3" descr="untitled"/>
          <p:cNvPicPr>
            <a:picLocks noChangeAspect="1" noChangeArrowheads="1"/>
          </p:cNvPicPr>
          <p:nvPr/>
        </p:nvPicPr>
        <p:blipFill>
          <a:blip r:embed="rId2" cstate="print"/>
          <a:srcRect/>
          <a:stretch>
            <a:fillRect/>
          </a:stretch>
        </p:blipFill>
        <p:spPr bwMode="auto">
          <a:xfrm>
            <a:off x="120650" y="1219200"/>
            <a:ext cx="86010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Core networks</a:t>
            </a:r>
          </a:p>
        </p:txBody>
      </p:sp>
      <p:sp>
        <p:nvSpPr>
          <p:cNvPr id="16387" name="Content Placeholder 2"/>
          <p:cNvSpPr>
            <a:spLocks noGrp="1"/>
          </p:cNvSpPr>
          <p:nvPr>
            <p:ph idx="1"/>
          </p:nvPr>
        </p:nvSpPr>
        <p:spPr/>
        <p:txBody>
          <a:bodyPr>
            <a:normAutofit lnSpcReduction="10000"/>
          </a:bodyPr>
          <a:lstStyle/>
          <a:p>
            <a:r>
              <a:rPr lang="en-GB" smtClean="0"/>
              <a:t>Defenitions- 3 main functions</a:t>
            </a:r>
          </a:p>
          <a:p>
            <a:pPr>
              <a:buFont typeface="Arial" charset="0"/>
              <a:buNone/>
            </a:pPr>
            <a:r>
              <a:rPr lang="en-GB" smtClean="0"/>
              <a:t>Providing connectivity between two access network islands that are geographically dispersed in a national network , in voice network now transforming from tdm to packet, and isp from atm to ip</a:t>
            </a:r>
          </a:p>
          <a:p>
            <a:pPr>
              <a:buFont typeface="Arial" charset="0"/>
              <a:buNone/>
            </a:pPr>
            <a:r>
              <a:rPr lang="en-GB" smtClean="0"/>
              <a:t>Providing core capabilies such as authentification,switching &amp; routing</a:t>
            </a:r>
          </a:p>
          <a:p>
            <a:pPr>
              <a:buFont typeface="Arial" charset="0"/>
              <a:buNone/>
            </a:pPr>
            <a:r>
              <a:rPr lang="en-GB" smtClean="0"/>
              <a:t>Providing interconnection with other networks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pic>
        <p:nvPicPr>
          <p:cNvPr id="17412" name="Picture 2"/>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The key attribute of NGN</a:t>
            </a:r>
          </a:p>
        </p:txBody>
      </p:sp>
      <p:sp>
        <p:nvSpPr>
          <p:cNvPr id="18435" name="Content Placeholder 2"/>
          <p:cNvSpPr>
            <a:spLocks noGrp="1"/>
          </p:cNvSpPr>
          <p:nvPr>
            <p:ph idx="1"/>
          </p:nvPr>
        </p:nvSpPr>
        <p:spPr/>
        <p:txBody>
          <a:bodyPr>
            <a:normAutofit lnSpcReduction="10000"/>
          </a:bodyPr>
          <a:lstStyle/>
          <a:p>
            <a:r>
              <a:rPr lang="en-GB" sz="2800" smtClean="0"/>
              <a:t>CIRCUIT SWITCHES ARE REPLACED BY SOFT SWITCH USING IP PACKETS</a:t>
            </a:r>
          </a:p>
          <a:p>
            <a:r>
              <a:rPr lang="en-GB" sz="2800" smtClean="0"/>
              <a:t>THE SOFT SWITCHES ARE MODULAR AND CAN HANDLE BOTH WIRELESS AND WIRELINE TOGETHER</a:t>
            </a:r>
          </a:p>
          <a:p>
            <a:r>
              <a:rPr lang="en-GB" sz="2800" smtClean="0"/>
              <a:t>IN THE SAME RACK THE PLUG IN CARDS ARE REPRESENT FOR DIFFERENT NETWORK COMPONENTS SUCH AS CALL SERVER, MEDIA GATE WAY,SWITCH, INTERNATINAL GATEWAY.</a:t>
            </a:r>
          </a:p>
          <a:p>
            <a:r>
              <a:rPr lang="en-GB" sz="2800" smtClean="0"/>
              <a:t>CONVERGING THE SWITCHING FUNCTIONS OF DIFFERENT NETWORKS INTO A SINGLE RACK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0"/>
            <a:ext cx="8229600" cy="2179638"/>
          </a:xfrm>
        </p:spPr>
        <p:txBody>
          <a:bodyPr/>
          <a:lstStyle/>
          <a:p>
            <a:r>
              <a:rPr lang="en-GB" dirty="0" smtClean="0"/>
              <a:t>ADVANTAGE OF SOFT SWITCHES</a:t>
            </a:r>
          </a:p>
        </p:txBody>
      </p:sp>
      <p:sp>
        <p:nvSpPr>
          <p:cNvPr id="19459" name="Content Placeholder 2"/>
          <p:cNvSpPr>
            <a:spLocks noGrp="1"/>
          </p:cNvSpPr>
          <p:nvPr>
            <p:ph idx="1"/>
          </p:nvPr>
        </p:nvSpPr>
        <p:spPr>
          <a:xfrm>
            <a:off x="457200" y="762000"/>
            <a:ext cx="8229600" cy="5364163"/>
          </a:xfrm>
        </p:spPr>
        <p:txBody>
          <a:bodyPr>
            <a:normAutofit lnSpcReduction="10000"/>
          </a:bodyPr>
          <a:lstStyle/>
          <a:p>
            <a:r>
              <a:rPr lang="en-GB" sz="2400" smtClean="0"/>
              <a:t>DISTRIBUTING THE FUNTIONALALIES SUCH AS PHYSICAL CONNECTION, CONTROL OF THE SESSION, SWITCHING FUNCTIONS ACROSS THE NETWORK, WHERE AS THOSE FUNCTIONALITIES ARE CENTRALISED IN THE CIRCUIT SWITCHING NETWORK.</a:t>
            </a:r>
          </a:p>
          <a:p>
            <a:r>
              <a:rPr lang="en-GB" sz="2400" smtClean="0"/>
              <a:t>THE MAJOR CST SAVING DERIVED FROM NGN IS DUE TO CONVERGING DIFFERENT NETWORKS TO A SINGLE THUS TO MAINTAIN ONE NETWORK, REDUCTION OF NUMBER OF ELEMENTS TO MAINTAIN, REDUCTION THE NUMBER OF OVERALL SITES(AS NO SPECIFIC SITE IS DEDICATED TO A SPECIFIC NETWORK),IP NETWORK ELEMENTS ARE CHEAPER THAN THEIR COUNTER PARTS</a:t>
            </a:r>
          </a:p>
          <a:p>
            <a:r>
              <a:rPr lang="en-GB" sz="2400" smtClean="0"/>
              <a:t>THE MAJOR ADVANTAGE TO THE PSTN OPERATER IS THAT EARLIER THE NETWORK WAS CARRING ONLY VOICE WITH CICUIT SWITCH, NOW CARRIES MULIPLE SERVICES WITH PS</a:t>
            </a:r>
          </a:p>
          <a:p>
            <a:endParaRPr lang="en-GB"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b="1" dirty="0" smtClean="0">
                <a:solidFill>
                  <a:schemeClr val="accent6">
                    <a:lumMod val="75000"/>
                  </a:schemeClr>
                </a:solidFill>
              </a:rPr>
              <a:t>Operation of Domestic Delivery Network</a:t>
            </a:r>
            <a:endParaRPr lang="en-US" dirty="0"/>
          </a:p>
        </p:txBody>
      </p:sp>
      <p:grpSp>
        <p:nvGrpSpPr>
          <p:cNvPr id="3" name="Group 3"/>
          <p:cNvGrpSpPr>
            <a:grpSpLocks/>
          </p:cNvGrpSpPr>
          <p:nvPr/>
        </p:nvGrpSpPr>
        <p:grpSpPr bwMode="auto">
          <a:xfrm>
            <a:off x="228600" y="1136650"/>
            <a:ext cx="8763000" cy="5568950"/>
            <a:chOff x="381000" y="914400"/>
            <a:chExt cx="8763000" cy="5568820"/>
          </a:xfrm>
        </p:grpSpPr>
        <p:pic>
          <p:nvPicPr>
            <p:cNvPr id="14340" name="Picture 6" descr="C:\Documents and Settings\Upul\Desktop\Sir Note\Picture\New Folder\5.jpg"/>
            <p:cNvPicPr>
              <a:picLocks noChangeAspect="1" noChangeArrowheads="1"/>
            </p:cNvPicPr>
            <p:nvPr/>
          </p:nvPicPr>
          <p:blipFill>
            <a:blip r:embed="rId2" cstate="print"/>
            <a:srcRect/>
            <a:stretch>
              <a:fillRect/>
            </a:stretch>
          </p:blipFill>
          <p:spPr bwMode="auto">
            <a:xfrm>
              <a:off x="1981200" y="1295400"/>
              <a:ext cx="796848" cy="933450"/>
            </a:xfrm>
            <a:prstGeom prst="rect">
              <a:avLst/>
            </a:prstGeom>
            <a:noFill/>
            <a:ln w="9525">
              <a:noFill/>
              <a:miter lim="800000"/>
              <a:headEnd/>
              <a:tailEnd/>
            </a:ln>
          </p:spPr>
        </p:pic>
        <p:grpSp>
          <p:nvGrpSpPr>
            <p:cNvPr id="4" name="Group 46"/>
            <p:cNvGrpSpPr>
              <a:grpSpLocks/>
            </p:cNvGrpSpPr>
            <p:nvPr/>
          </p:nvGrpSpPr>
          <p:grpSpPr bwMode="auto">
            <a:xfrm>
              <a:off x="381000" y="914400"/>
              <a:ext cx="8763000" cy="5568820"/>
              <a:chOff x="381000" y="914400"/>
              <a:chExt cx="8763000" cy="5568820"/>
            </a:xfrm>
          </p:grpSpPr>
          <p:pic>
            <p:nvPicPr>
              <p:cNvPr id="14342" name="Picture 2" descr="C:\Documents and Settings\Upul\Desktop\Sir Note\Picture\New Folder\1.jpg"/>
              <p:cNvPicPr>
                <a:picLocks noChangeAspect="1" noChangeArrowheads="1"/>
              </p:cNvPicPr>
              <p:nvPr/>
            </p:nvPicPr>
            <p:blipFill>
              <a:blip r:embed="rId3" cstate="print"/>
              <a:srcRect/>
              <a:stretch>
                <a:fillRect/>
              </a:stretch>
            </p:blipFill>
            <p:spPr bwMode="auto">
              <a:xfrm>
                <a:off x="381000" y="5334000"/>
                <a:ext cx="1295400" cy="674688"/>
              </a:xfrm>
              <a:prstGeom prst="rect">
                <a:avLst/>
              </a:prstGeom>
              <a:noFill/>
              <a:ln w="9525">
                <a:noFill/>
                <a:miter lim="800000"/>
                <a:headEnd/>
                <a:tailEnd/>
              </a:ln>
            </p:spPr>
          </p:pic>
          <p:pic>
            <p:nvPicPr>
              <p:cNvPr id="14343" name="Picture 3" descr="C:\Documents and Settings\Upul\Desktop\Sir Note\Picture\New Folder\2.jpg"/>
              <p:cNvPicPr>
                <a:picLocks noChangeAspect="1" noChangeArrowheads="1"/>
              </p:cNvPicPr>
              <p:nvPr/>
            </p:nvPicPr>
            <p:blipFill>
              <a:blip r:embed="rId4" cstate="print"/>
              <a:srcRect/>
              <a:stretch>
                <a:fillRect/>
              </a:stretch>
            </p:blipFill>
            <p:spPr bwMode="auto">
              <a:xfrm>
                <a:off x="609600" y="4038600"/>
                <a:ext cx="914400" cy="844420"/>
              </a:xfrm>
              <a:prstGeom prst="rect">
                <a:avLst/>
              </a:prstGeom>
              <a:noFill/>
              <a:ln w="9525">
                <a:noFill/>
                <a:miter lim="800000"/>
                <a:headEnd/>
                <a:tailEnd/>
              </a:ln>
            </p:spPr>
          </p:pic>
          <p:pic>
            <p:nvPicPr>
              <p:cNvPr id="14344" name="Picture 4" descr="C:\Documents and Settings\Upul\Desktop\Sir Note\Picture\New Folder\4.jpg"/>
              <p:cNvPicPr>
                <a:picLocks noChangeAspect="1" noChangeArrowheads="1"/>
              </p:cNvPicPr>
              <p:nvPr/>
            </p:nvPicPr>
            <p:blipFill>
              <a:blip r:embed="rId5" cstate="print"/>
              <a:srcRect/>
              <a:stretch>
                <a:fillRect/>
              </a:stretch>
            </p:blipFill>
            <p:spPr bwMode="auto">
              <a:xfrm>
                <a:off x="457200" y="2895600"/>
                <a:ext cx="939800" cy="867877"/>
              </a:xfrm>
              <a:prstGeom prst="rect">
                <a:avLst/>
              </a:prstGeom>
              <a:noFill/>
              <a:ln w="9525">
                <a:noFill/>
                <a:miter lim="800000"/>
                <a:headEnd/>
                <a:tailEnd/>
              </a:ln>
            </p:spPr>
          </p:pic>
          <p:pic>
            <p:nvPicPr>
              <p:cNvPr id="14345" name="Picture 5" descr="C:\Documents and Settings\Upul\Desktop\Sir Note\Picture\New Folder\9.jpg"/>
              <p:cNvPicPr>
                <a:picLocks noChangeAspect="1" noChangeArrowheads="1"/>
              </p:cNvPicPr>
              <p:nvPr/>
            </p:nvPicPr>
            <p:blipFill>
              <a:blip r:embed="rId6" cstate="print"/>
              <a:srcRect/>
              <a:stretch>
                <a:fillRect/>
              </a:stretch>
            </p:blipFill>
            <p:spPr bwMode="auto">
              <a:xfrm>
                <a:off x="533400" y="1752600"/>
                <a:ext cx="925087" cy="628650"/>
              </a:xfrm>
              <a:prstGeom prst="rect">
                <a:avLst/>
              </a:prstGeom>
              <a:noFill/>
              <a:ln w="9525">
                <a:noFill/>
                <a:miter lim="800000"/>
                <a:headEnd/>
                <a:tailEnd/>
              </a:ln>
            </p:spPr>
          </p:pic>
          <p:pic>
            <p:nvPicPr>
              <p:cNvPr id="14346" name="Picture 7" descr="C:\Documents and Settings\Upul\Desktop\Sir Note\Picture\New Folder\8.jpg"/>
              <p:cNvPicPr>
                <a:picLocks noChangeAspect="1" noChangeArrowheads="1"/>
              </p:cNvPicPr>
              <p:nvPr/>
            </p:nvPicPr>
            <p:blipFill>
              <a:blip r:embed="rId7" cstate="print"/>
              <a:srcRect/>
              <a:stretch>
                <a:fillRect/>
              </a:stretch>
            </p:blipFill>
            <p:spPr bwMode="auto">
              <a:xfrm>
                <a:off x="3505200" y="1828800"/>
                <a:ext cx="996950" cy="677486"/>
              </a:xfrm>
              <a:prstGeom prst="rect">
                <a:avLst/>
              </a:prstGeom>
              <a:noFill/>
              <a:ln w="9525">
                <a:noFill/>
                <a:miter lim="800000"/>
                <a:headEnd/>
                <a:tailEnd/>
              </a:ln>
            </p:spPr>
          </p:pic>
          <p:pic>
            <p:nvPicPr>
              <p:cNvPr id="14347" name="Picture 8" descr="C:\Documents and Settings\Upul\Desktop\Sir Note\Picture\New Folder\6.jpg"/>
              <p:cNvPicPr>
                <a:picLocks noChangeAspect="1" noChangeArrowheads="1"/>
              </p:cNvPicPr>
              <p:nvPr/>
            </p:nvPicPr>
            <p:blipFill>
              <a:blip r:embed="rId8" cstate="print"/>
              <a:srcRect/>
              <a:stretch>
                <a:fillRect/>
              </a:stretch>
            </p:blipFill>
            <p:spPr bwMode="auto">
              <a:xfrm>
                <a:off x="5029200" y="1066799"/>
                <a:ext cx="762000" cy="1149877"/>
              </a:xfrm>
              <a:prstGeom prst="rect">
                <a:avLst/>
              </a:prstGeom>
              <a:noFill/>
              <a:ln w="9525">
                <a:noFill/>
                <a:miter lim="800000"/>
                <a:headEnd/>
                <a:tailEnd/>
              </a:ln>
            </p:spPr>
          </p:pic>
          <p:pic>
            <p:nvPicPr>
              <p:cNvPr id="14348" name="Picture 9" descr="C:\Documents and Settings\Upul\Desktop\Sir Note\Picture\New Folder\7.jpg"/>
              <p:cNvPicPr>
                <a:picLocks noChangeAspect="1" noChangeArrowheads="1"/>
              </p:cNvPicPr>
              <p:nvPr/>
            </p:nvPicPr>
            <p:blipFill>
              <a:blip r:embed="rId9" cstate="print"/>
              <a:srcRect/>
              <a:stretch>
                <a:fillRect/>
              </a:stretch>
            </p:blipFill>
            <p:spPr bwMode="auto">
              <a:xfrm>
                <a:off x="6477000" y="922715"/>
                <a:ext cx="996950" cy="677485"/>
              </a:xfrm>
              <a:prstGeom prst="rect">
                <a:avLst/>
              </a:prstGeom>
              <a:noFill/>
              <a:ln w="9525">
                <a:noFill/>
                <a:miter lim="800000"/>
                <a:headEnd/>
                <a:tailEnd/>
              </a:ln>
            </p:spPr>
          </p:pic>
          <p:pic>
            <p:nvPicPr>
              <p:cNvPr id="14349" name="Picture 8" descr="C:\Documents and Settings\Upul\Desktop\Sir Note\Picture\New Folder\6.jpg"/>
              <p:cNvPicPr>
                <a:picLocks noChangeAspect="1" noChangeArrowheads="1"/>
              </p:cNvPicPr>
              <p:nvPr/>
            </p:nvPicPr>
            <p:blipFill>
              <a:blip r:embed="rId8" cstate="print"/>
              <a:srcRect/>
              <a:stretch>
                <a:fillRect/>
              </a:stretch>
            </p:blipFill>
            <p:spPr bwMode="auto">
              <a:xfrm>
                <a:off x="8001000" y="1371600"/>
                <a:ext cx="762000" cy="1149877"/>
              </a:xfrm>
              <a:prstGeom prst="rect">
                <a:avLst/>
              </a:prstGeom>
              <a:noFill/>
              <a:ln w="9525">
                <a:noFill/>
                <a:miter lim="800000"/>
                <a:headEnd/>
                <a:tailEnd/>
              </a:ln>
            </p:spPr>
          </p:pic>
          <p:pic>
            <p:nvPicPr>
              <p:cNvPr id="14350" name="Picture 6" descr="C:\Documents and Settings\Upul\Desktop\Sir Note\Picture\New Folder\5.jpg"/>
              <p:cNvPicPr>
                <a:picLocks noChangeAspect="1" noChangeArrowheads="1"/>
              </p:cNvPicPr>
              <p:nvPr/>
            </p:nvPicPr>
            <p:blipFill>
              <a:blip r:embed="rId2" cstate="print"/>
              <a:srcRect/>
              <a:stretch>
                <a:fillRect/>
              </a:stretch>
            </p:blipFill>
            <p:spPr bwMode="auto">
              <a:xfrm>
                <a:off x="7543800" y="3505200"/>
                <a:ext cx="796848" cy="933450"/>
              </a:xfrm>
              <a:prstGeom prst="rect">
                <a:avLst/>
              </a:prstGeom>
              <a:noFill/>
              <a:ln w="9525">
                <a:noFill/>
                <a:miter lim="800000"/>
                <a:headEnd/>
                <a:tailEnd/>
              </a:ln>
            </p:spPr>
          </p:pic>
          <p:pic>
            <p:nvPicPr>
              <p:cNvPr id="14351" name="Picture 7" descr="C:\Documents and Settings\Upul\Desktop\Sir Note\Picture\New Folder\8.jpg"/>
              <p:cNvPicPr>
                <a:picLocks noChangeAspect="1" noChangeArrowheads="1"/>
              </p:cNvPicPr>
              <p:nvPr/>
            </p:nvPicPr>
            <p:blipFill>
              <a:blip r:embed="rId7" cstate="print"/>
              <a:srcRect/>
              <a:stretch>
                <a:fillRect/>
              </a:stretch>
            </p:blipFill>
            <p:spPr bwMode="auto">
              <a:xfrm flipH="1">
                <a:off x="7004050" y="2362200"/>
                <a:ext cx="996950" cy="677486"/>
              </a:xfrm>
              <a:prstGeom prst="rect">
                <a:avLst/>
              </a:prstGeom>
              <a:noFill/>
              <a:ln w="9525">
                <a:noFill/>
                <a:miter lim="800000"/>
                <a:headEnd/>
                <a:tailEnd/>
              </a:ln>
            </p:spPr>
          </p:pic>
          <p:pic>
            <p:nvPicPr>
              <p:cNvPr id="14352" name="Picture 4" descr="C:\Documents and Settings\Upul\Desktop\Sir Note\Picture\New Folder\4.jpg"/>
              <p:cNvPicPr>
                <a:picLocks noChangeAspect="1" noChangeArrowheads="1"/>
              </p:cNvPicPr>
              <p:nvPr/>
            </p:nvPicPr>
            <p:blipFill>
              <a:blip r:embed="rId5" cstate="print"/>
              <a:srcRect/>
              <a:stretch>
                <a:fillRect/>
              </a:stretch>
            </p:blipFill>
            <p:spPr bwMode="auto">
              <a:xfrm>
                <a:off x="6629400" y="5257800"/>
                <a:ext cx="939800" cy="867877"/>
              </a:xfrm>
              <a:prstGeom prst="rect">
                <a:avLst/>
              </a:prstGeom>
              <a:noFill/>
              <a:ln w="9525">
                <a:noFill/>
                <a:miter lim="800000"/>
                <a:headEnd/>
                <a:tailEnd/>
              </a:ln>
            </p:spPr>
          </p:pic>
          <p:pic>
            <p:nvPicPr>
              <p:cNvPr id="14353" name="Picture 2" descr="C:\Documents and Settings\Upul\Desktop\Sir Note\Picture\New Folder\1.jpg"/>
              <p:cNvPicPr>
                <a:picLocks noChangeAspect="1" noChangeArrowheads="1"/>
              </p:cNvPicPr>
              <p:nvPr/>
            </p:nvPicPr>
            <p:blipFill>
              <a:blip r:embed="rId3" cstate="print"/>
              <a:srcRect/>
              <a:stretch>
                <a:fillRect/>
              </a:stretch>
            </p:blipFill>
            <p:spPr bwMode="auto">
              <a:xfrm>
                <a:off x="3810000" y="5638800"/>
                <a:ext cx="1295400" cy="674688"/>
              </a:xfrm>
              <a:prstGeom prst="rect">
                <a:avLst/>
              </a:prstGeom>
              <a:noFill/>
              <a:ln w="9525">
                <a:noFill/>
                <a:miter lim="800000"/>
                <a:headEnd/>
                <a:tailEnd/>
              </a:ln>
            </p:spPr>
          </p:pic>
          <p:pic>
            <p:nvPicPr>
              <p:cNvPr id="14354" name="Picture 3" descr="C:\Documents and Settings\Upul\Desktop\Sir Note\Picture\New Folder\2.jpg"/>
              <p:cNvPicPr>
                <a:picLocks noChangeAspect="1" noChangeArrowheads="1"/>
              </p:cNvPicPr>
              <p:nvPr/>
            </p:nvPicPr>
            <p:blipFill>
              <a:blip r:embed="rId4" cstate="print"/>
              <a:srcRect/>
              <a:stretch>
                <a:fillRect/>
              </a:stretch>
            </p:blipFill>
            <p:spPr bwMode="auto">
              <a:xfrm>
                <a:off x="5638800" y="5638800"/>
                <a:ext cx="914400" cy="844420"/>
              </a:xfrm>
              <a:prstGeom prst="rect">
                <a:avLst/>
              </a:prstGeom>
              <a:noFill/>
              <a:ln w="9525">
                <a:noFill/>
                <a:miter lim="800000"/>
                <a:headEnd/>
                <a:tailEnd/>
              </a:ln>
            </p:spPr>
          </p:pic>
          <p:grpSp>
            <p:nvGrpSpPr>
              <p:cNvPr id="5" name="Group 25"/>
              <p:cNvGrpSpPr>
                <a:grpSpLocks/>
              </p:cNvGrpSpPr>
              <p:nvPr/>
            </p:nvGrpSpPr>
            <p:grpSpPr bwMode="auto">
              <a:xfrm>
                <a:off x="446469" y="3734595"/>
                <a:ext cx="315532" cy="1523206"/>
                <a:chOff x="446468" y="3734594"/>
                <a:chExt cx="635357" cy="2357113"/>
              </a:xfrm>
            </p:grpSpPr>
            <p:sp>
              <p:nvSpPr>
                <p:cNvPr id="42" name="Freeform 19"/>
                <p:cNvSpPr/>
                <p:nvPr/>
              </p:nvSpPr>
              <p:spPr>
                <a:xfrm>
                  <a:off x="445701" y="3775024"/>
                  <a:ext cx="636122" cy="2316524"/>
                </a:xfrm>
                <a:custGeom>
                  <a:avLst/>
                  <a:gdLst>
                    <a:gd name="connsiteX0" fmla="*/ 635357 w 635357"/>
                    <a:gd name="connsiteY0" fmla="*/ 2318197 h 2318197"/>
                    <a:gd name="connsiteX1" fmla="*/ 55808 w 635357"/>
                    <a:gd name="connsiteY1" fmla="*/ 1506828 h 2318197"/>
                    <a:gd name="connsiteX2" fmla="*/ 300507 w 635357"/>
                    <a:gd name="connsiteY2" fmla="*/ 0 h 2318197"/>
                  </a:gdLst>
                  <a:ahLst/>
                  <a:cxnLst>
                    <a:cxn ang="0">
                      <a:pos x="connsiteX0" y="connsiteY0"/>
                    </a:cxn>
                    <a:cxn ang="0">
                      <a:pos x="connsiteX1" y="connsiteY1"/>
                    </a:cxn>
                    <a:cxn ang="0">
                      <a:pos x="connsiteX2" y="connsiteY2"/>
                    </a:cxn>
                  </a:cxnLst>
                  <a:rect l="l" t="t" r="r" b="b"/>
                  <a:pathLst>
                    <a:path w="635357" h="2318197">
                      <a:moveTo>
                        <a:pt x="635357" y="2318197"/>
                      </a:moveTo>
                      <a:cubicBezTo>
                        <a:pt x="373486" y="2105695"/>
                        <a:pt x="111616" y="1893194"/>
                        <a:pt x="55808" y="1506828"/>
                      </a:cubicBezTo>
                      <a:cubicBezTo>
                        <a:pt x="0" y="1120462"/>
                        <a:pt x="150253" y="560231"/>
                        <a:pt x="300507" y="0"/>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rot="5400000" flipH="1" flipV="1">
                  <a:off x="609574" y="3811590"/>
                  <a:ext cx="228458" cy="7671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a:grpSpLocks/>
              </p:cNvGrpSpPr>
              <p:nvPr/>
            </p:nvGrpSpPr>
            <p:grpSpPr bwMode="auto">
              <a:xfrm>
                <a:off x="1090412" y="2133600"/>
                <a:ext cx="1043188" cy="944451"/>
                <a:chOff x="1090412" y="2133600"/>
                <a:chExt cx="1043188" cy="944451"/>
              </a:xfrm>
            </p:grpSpPr>
            <p:sp>
              <p:nvSpPr>
                <p:cNvPr id="40" name="Freeform 39"/>
                <p:cNvSpPr/>
                <p:nvPr/>
              </p:nvSpPr>
              <p:spPr>
                <a:xfrm>
                  <a:off x="1090613" y="2176434"/>
                  <a:ext cx="995362" cy="901679"/>
                </a:xfrm>
                <a:custGeom>
                  <a:avLst/>
                  <a:gdLst>
                    <a:gd name="connsiteX0" fmla="*/ 42929 w 995965"/>
                    <a:gd name="connsiteY0" fmla="*/ 901521 h 901521"/>
                    <a:gd name="connsiteX1" fmla="*/ 158839 w 995965"/>
                    <a:gd name="connsiteY1" fmla="*/ 296214 h 901521"/>
                    <a:gd name="connsiteX2" fmla="*/ 995965 w 995965"/>
                    <a:gd name="connsiteY2" fmla="*/ 0 h 901521"/>
                    <a:gd name="connsiteX3" fmla="*/ 995965 w 995965"/>
                    <a:gd name="connsiteY3" fmla="*/ 0 h 901521"/>
                  </a:gdLst>
                  <a:ahLst/>
                  <a:cxnLst>
                    <a:cxn ang="0">
                      <a:pos x="connsiteX0" y="connsiteY0"/>
                    </a:cxn>
                    <a:cxn ang="0">
                      <a:pos x="connsiteX1" y="connsiteY1"/>
                    </a:cxn>
                    <a:cxn ang="0">
                      <a:pos x="connsiteX2" y="connsiteY2"/>
                    </a:cxn>
                    <a:cxn ang="0">
                      <a:pos x="connsiteX3" y="connsiteY3"/>
                    </a:cxn>
                  </a:cxnLst>
                  <a:rect l="l" t="t" r="r" b="b"/>
                  <a:pathLst>
                    <a:path w="995965" h="901521">
                      <a:moveTo>
                        <a:pt x="42929" y="901521"/>
                      </a:moveTo>
                      <a:cubicBezTo>
                        <a:pt x="21464" y="673994"/>
                        <a:pt x="0" y="446467"/>
                        <a:pt x="158839" y="296214"/>
                      </a:cubicBezTo>
                      <a:cubicBezTo>
                        <a:pt x="317678" y="145961"/>
                        <a:pt x="995965" y="0"/>
                        <a:pt x="995965" y="0"/>
                      </a:cubicBezTo>
                      <a:lnTo>
                        <a:pt x="995965" y="0"/>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41" name="Straight Arrow Connector 40"/>
                <p:cNvCxnSpPr/>
                <p:nvPr/>
              </p:nvCxnSpPr>
              <p:spPr>
                <a:xfrm flipV="1">
                  <a:off x="1905000" y="2133572"/>
                  <a:ext cx="228600" cy="7619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9"/>
              <p:cNvGrpSpPr>
                <a:grpSpLocks/>
              </p:cNvGrpSpPr>
              <p:nvPr/>
            </p:nvGrpSpPr>
            <p:grpSpPr bwMode="auto">
              <a:xfrm>
                <a:off x="2768958" y="1571223"/>
                <a:ext cx="2202287" cy="167425"/>
                <a:chOff x="2768958" y="1571223"/>
                <a:chExt cx="2202287" cy="167425"/>
              </a:xfrm>
            </p:grpSpPr>
            <p:sp>
              <p:nvSpPr>
                <p:cNvPr id="38" name="Freeform 37"/>
                <p:cNvSpPr/>
                <p:nvPr/>
              </p:nvSpPr>
              <p:spPr>
                <a:xfrm>
                  <a:off x="2768600" y="1571610"/>
                  <a:ext cx="2201863" cy="166684"/>
                </a:xfrm>
                <a:custGeom>
                  <a:avLst/>
                  <a:gdLst>
                    <a:gd name="connsiteX0" fmla="*/ 0 w 2202287"/>
                    <a:gd name="connsiteY0" fmla="*/ 0 h 167425"/>
                    <a:gd name="connsiteX1" fmla="*/ 1017431 w 2202287"/>
                    <a:gd name="connsiteY1" fmla="*/ 167425 h 167425"/>
                    <a:gd name="connsiteX2" fmla="*/ 2202287 w 2202287"/>
                    <a:gd name="connsiteY2" fmla="*/ 0 h 167425"/>
                    <a:gd name="connsiteX3" fmla="*/ 2202287 w 2202287"/>
                    <a:gd name="connsiteY3" fmla="*/ 0 h 167425"/>
                  </a:gdLst>
                  <a:ahLst/>
                  <a:cxnLst>
                    <a:cxn ang="0">
                      <a:pos x="connsiteX0" y="connsiteY0"/>
                    </a:cxn>
                    <a:cxn ang="0">
                      <a:pos x="connsiteX1" y="connsiteY1"/>
                    </a:cxn>
                    <a:cxn ang="0">
                      <a:pos x="connsiteX2" y="connsiteY2"/>
                    </a:cxn>
                    <a:cxn ang="0">
                      <a:pos x="connsiteX3" y="connsiteY3"/>
                    </a:cxn>
                  </a:cxnLst>
                  <a:rect l="l" t="t" r="r" b="b"/>
                  <a:pathLst>
                    <a:path w="2202287" h="167425">
                      <a:moveTo>
                        <a:pt x="0" y="0"/>
                      </a:moveTo>
                      <a:cubicBezTo>
                        <a:pt x="325191" y="83712"/>
                        <a:pt x="650383" y="167425"/>
                        <a:pt x="1017431" y="167425"/>
                      </a:cubicBezTo>
                      <a:cubicBezTo>
                        <a:pt x="1384479" y="167425"/>
                        <a:pt x="2202287" y="0"/>
                        <a:pt x="2202287" y="0"/>
                      </a:cubicBezTo>
                      <a:lnTo>
                        <a:pt x="2202287" y="0"/>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9" name="Straight Arrow Connector 38"/>
                <p:cNvCxnSpPr>
                  <a:endCxn id="38" idx="2"/>
                </p:cNvCxnSpPr>
                <p:nvPr/>
              </p:nvCxnSpPr>
              <p:spPr>
                <a:xfrm flipV="1">
                  <a:off x="4800600" y="1571610"/>
                  <a:ext cx="169863" cy="2857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5791200" y="1523986"/>
                <a:ext cx="2057400" cy="228595"/>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0"/>
              </p:cNvCxnSpPr>
              <p:nvPr/>
            </p:nvCxnSpPr>
            <p:spPr>
              <a:xfrm rot="5400000">
                <a:off x="7552544" y="2904282"/>
                <a:ext cx="990577" cy="21113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49"/>
              <p:cNvGrpSpPr>
                <a:grpSpLocks/>
              </p:cNvGrpSpPr>
              <p:nvPr/>
            </p:nvGrpSpPr>
            <p:grpSpPr bwMode="auto">
              <a:xfrm>
                <a:off x="5020615" y="5469228"/>
                <a:ext cx="1573368" cy="626770"/>
                <a:chOff x="5020615" y="5469228"/>
                <a:chExt cx="1573368" cy="626770"/>
              </a:xfrm>
            </p:grpSpPr>
            <p:sp>
              <p:nvSpPr>
                <p:cNvPr id="36" name="Freeform 35"/>
                <p:cNvSpPr/>
                <p:nvPr/>
              </p:nvSpPr>
              <p:spPr>
                <a:xfrm>
                  <a:off x="5021263" y="5468832"/>
                  <a:ext cx="1573212" cy="622285"/>
                </a:xfrm>
                <a:custGeom>
                  <a:avLst/>
                  <a:gdLst>
                    <a:gd name="connsiteX0" fmla="*/ 1573368 w 1573368"/>
                    <a:gd name="connsiteY0" fmla="*/ 133082 h 622479"/>
                    <a:gd name="connsiteX1" fmla="*/ 736241 w 1573368"/>
                    <a:gd name="connsiteY1" fmla="*/ 68687 h 622479"/>
                    <a:gd name="connsiteX2" fmla="*/ 105177 w 1573368"/>
                    <a:gd name="connsiteY2" fmla="*/ 545206 h 622479"/>
                    <a:gd name="connsiteX3" fmla="*/ 105177 w 1573368"/>
                    <a:gd name="connsiteY3" fmla="*/ 532327 h 622479"/>
                    <a:gd name="connsiteX4" fmla="*/ 105177 w 1573368"/>
                    <a:gd name="connsiteY4" fmla="*/ 532327 h 622479"/>
                    <a:gd name="connsiteX5" fmla="*/ 92298 w 1573368"/>
                    <a:gd name="connsiteY5" fmla="*/ 583842 h 6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368" h="622479">
                      <a:moveTo>
                        <a:pt x="1573368" y="133082"/>
                      </a:moveTo>
                      <a:cubicBezTo>
                        <a:pt x="1277153" y="66541"/>
                        <a:pt x="980939" y="0"/>
                        <a:pt x="736241" y="68687"/>
                      </a:cubicBezTo>
                      <a:cubicBezTo>
                        <a:pt x="491543" y="137374"/>
                        <a:pt x="210354" y="467933"/>
                        <a:pt x="105177" y="545206"/>
                      </a:cubicBezTo>
                      <a:cubicBezTo>
                        <a:pt x="0" y="622479"/>
                        <a:pt x="105177" y="532327"/>
                        <a:pt x="105177" y="532327"/>
                      </a:cubicBezTo>
                      <a:lnTo>
                        <a:pt x="105177" y="532327"/>
                      </a:lnTo>
                      <a:lnTo>
                        <a:pt x="92298" y="583842"/>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rot="5400000">
                  <a:off x="5029203" y="5867282"/>
                  <a:ext cx="228595" cy="2286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56"/>
              <p:cNvGrpSpPr>
                <a:grpSpLocks/>
              </p:cNvGrpSpPr>
              <p:nvPr/>
            </p:nvGrpSpPr>
            <p:grpSpPr bwMode="auto">
              <a:xfrm>
                <a:off x="6980349" y="4404575"/>
                <a:ext cx="734096" cy="930219"/>
                <a:chOff x="6980349" y="4404575"/>
                <a:chExt cx="734096" cy="930219"/>
              </a:xfrm>
            </p:grpSpPr>
            <p:sp>
              <p:nvSpPr>
                <p:cNvPr id="34" name="Freeform 33"/>
                <p:cNvSpPr/>
                <p:nvPr/>
              </p:nvSpPr>
              <p:spPr>
                <a:xfrm>
                  <a:off x="6980238" y="4405232"/>
                  <a:ext cx="733425" cy="876279"/>
                </a:xfrm>
                <a:custGeom>
                  <a:avLst/>
                  <a:gdLst>
                    <a:gd name="connsiteX0" fmla="*/ 734096 w 734096"/>
                    <a:gd name="connsiteY0" fmla="*/ 0 h 875763"/>
                    <a:gd name="connsiteX1" fmla="*/ 193183 w 734096"/>
                    <a:gd name="connsiteY1" fmla="*/ 347729 h 875763"/>
                    <a:gd name="connsiteX2" fmla="*/ 0 w 734096"/>
                    <a:gd name="connsiteY2" fmla="*/ 875763 h 875763"/>
                    <a:gd name="connsiteX3" fmla="*/ 0 w 734096"/>
                    <a:gd name="connsiteY3" fmla="*/ 875763 h 875763"/>
                  </a:gdLst>
                  <a:ahLst/>
                  <a:cxnLst>
                    <a:cxn ang="0">
                      <a:pos x="connsiteX0" y="connsiteY0"/>
                    </a:cxn>
                    <a:cxn ang="0">
                      <a:pos x="connsiteX1" y="connsiteY1"/>
                    </a:cxn>
                    <a:cxn ang="0">
                      <a:pos x="connsiteX2" y="connsiteY2"/>
                    </a:cxn>
                    <a:cxn ang="0">
                      <a:pos x="connsiteX3" y="connsiteY3"/>
                    </a:cxn>
                  </a:cxnLst>
                  <a:rect l="l" t="t" r="r" b="b"/>
                  <a:pathLst>
                    <a:path w="734096" h="875763">
                      <a:moveTo>
                        <a:pt x="734096" y="0"/>
                      </a:moveTo>
                      <a:cubicBezTo>
                        <a:pt x="524814" y="100884"/>
                        <a:pt x="315532" y="201769"/>
                        <a:pt x="193183" y="347729"/>
                      </a:cubicBezTo>
                      <a:cubicBezTo>
                        <a:pt x="70834" y="493689"/>
                        <a:pt x="0" y="875763"/>
                        <a:pt x="0" y="875763"/>
                      </a:cubicBezTo>
                      <a:lnTo>
                        <a:pt x="0" y="875763"/>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5" name="Straight Arrow Connector 34"/>
                <p:cNvCxnSpPr/>
                <p:nvPr/>
              </p:nvCxnSpPr>
              <p:spPr>
                <a:xfrm rot="5400000">
                  <a:off x="6895310" y="5220394"/>
                  <a:ext cx="228595" cy="158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14362" name="Picture 5" descr="C:\Documents and Settings\Upul\Desktop\Sir Note\Picture\New Folder\9.jpg"/>
              <p:cNvPicPr>
                <a:picLocks noChangeAspect="1" noChangeArrowheads="1"/>
              </p:cNvPicPr>
              <p:nvPr/>
            </p:nvPicPr>
            <p:blipFill>
              <a:blip r:embed="rId6" cstate="print"/>
              <a:srcRect/>
              <a:stretch>
                <a:fillRect/>
              </a:stretch>
            </p:blipFill>
            <p:spPr bwMode="auto">
              <a:xfrm flipH="1">
                <a:off x="6172200" y="4267200"/>
                <a:ext cx="925087" cy="628650"/>
              </a:xfrm>
              <a:prstGeom prst="rect">
                <a:avLst/>
              </a:prstGeom>
              <a:noFill/>
              <a:ln w="9525">
                <a:noFill/>
                <a:miter lim="800000"/>
                <a:headEnd/>
                <a:tailEnd/>
              </a:ln>
            </p:spPr>
          </p:pic>
          <p:sp>
            <p:nvSpPr>
              <p:cNvPr id="14363" name="TextBox 27"/>
              <p:cNvSpPr txBox="1">
                <a:spLocks noChangeArrowheads="1"/>
              </p:cNvSpPr>
              <p:nvPr/>
            </p:nvSpPr>
            <p:spPr bwMode="auto">
              <a:xfrm>
                <a:off x="1143000" y="3733800"/>
                <a:ext cx="1447800" cy="369332"/>
              </a:xfrm>
              <a:prstGeom prst="rect">
                <a:avLst/>
              </a:prstGeom>
              <a:noFill/>
              <a:ln w="9525">
                <a:noFill/>
                <a:miter lim="800000"/>
                <a:headEnd/>
                <a:tailEnd/>
              </a:ln>
            </p:spPr>
            <p:txBody>
              <a:bodyPr>
                <a:spAutoFit/>
              </a:bodyPr>
              <a:lstStyle/>
              <a:p>
                <a:r>
                  <a:rPr lang="en-US">
                    <a:latin typeface="Calibri" pitchFamily="34" charset="0"/>
                  </a:rPr>
                  <a:t>Local deport</a:t>
                </a:r>
              </a:p>
            </p:txBody>
          </p:sp>
          <p:sp>
            <p:nvSpPr>
              <p:cNvPr id="14364" name="TextBox 28"/>
              <p:cNvSpPr txBox="1">
                <a:spLocks noChangeArrowheads="1"/>
              </p:cNvSpPr>
              <p:nvPr/>
            </p:nvSpPr>
            <p:spPr bwMode="auto">
              <a:xfrm>
                <a:off x="1752600" y="2286000"/>
                <a:ext cx="1752600" cy="369332"/>
              </a:xfrm>
              <a:prstGeom prst="rect">
                <a:avLst/>
              </a:prstGeom>
              <a:noFill/>
              <a:ln w="9525">
                <a:noFill/>
                <a:miter lim="800000"/>
                <a:headEnd/>
                <a:tailEnd/>
              </a:ln>
            </p:spPr>
            <p:txBody>
              <a:bodyPr>
                <a:spAutoFit/>
              </a:bodyPr>
              <a:lstStyle/>
              <a:p>
                <a:r>
                  <a:rPr lang="en-US">
                    <a:latin typeface="Calibri" pitchFamily="34" charset="0"/>
                  </a:rPr>
                  <a:t>District deport</a:t>
                </a:r>
              </a:p>
            </p:txBody>
          </p:sp>
          <p:sp>
            <p:nvSpPr>
              <p:cNvPr id="14365" name="TextBox 29"/>
              <p:cNvSpPr txBox="1">
                <a:spLocks noChangeArrowheads="1"/>
              </p:cNvSpPr>
              <p:nvPr/>
            </p:nvSpPr>
            <p:spPr bwMode="auto">
              <a:xfrm>
                <a:off x="7391400" y="914400"/>
                <a:ext cx="1752600" cy="369332"/>
              </a:xfrm>
              <a:prstGeom prst="rect">
                <a:avLst/>
              </a:prstGeom>
              <a:noFill/>
              <a:ln w="9525">
                <a:noFill/>
                <a:miter lim="800000"/>
                <a:headEnd/>
                <a:tailEnd/>
              </a:ln>
            </p:spPr>
            <p:txBody>
              <a:bodyPr>
                <a:spAutoFit/>
              </a:bodyPr>
              <a:lstStyle/>
              <a:p>
                <a:r>
                  <a:rPr lang="en-US">
                    <a:latin typeface="Calibri" pitchFamily="34" charset="0"/>
                  </a:rPr>
                  <a:t>Province deport</a:t>
                </a:r>
              </a:p>
            </p:txBody>
          </p:sp>
          <p:sp>
            <p:nvSpPr>
              <p:cNvPr id="14366" name="TextBox 30"/>
              <p:cNvSpPr txBox="1">
                <a:spLocks noChangeArrowheads="1"/>
              </p:cNvSpPr>
              <p:nvPr/>
            </p:nvSpPr>
            <p:spPr bwMode="auto">
              <a:xfrm>
                <a:off x="4953000" y="2286000"/>
                <a:ext cx="1752600" cy="369332"/>
              </a:xfrm>
              <a:prstGeom prst="rect">
                <a:avLst/>
              </a:prstGeom>
              <a:noFill/>
              <a:ln w="9525">
                <a:noFill/>
                <a:miter lim="800000"/>
                <a:headEnd/>
                <a:tailEnd/>
              </a:ln>
            </p:spPr>
            <p:txBody>
              <a:bodyPr>
                <a:spAutoFit/>
              </a:bodyPr>
              <a:lstStyle/>
              <a:p>
                <a:r>
                  <a:rPr lang="en-US">
                    <a:latin typeface="Calibri" pitchFamily="34" charset="0"/>
                  </a:rPr>
                  <a:t>Province deport</a:t>
                </a:r>
              </a:p>
            </p:txBody>
          </p:sp>
          <p:sp>
            <p:nvSpPr>
              <p:cNvPr id="14367" name="TextBox 31"/>
              <p:cNvSpPr txBox="1">
                <a:spLocks noChangeArrowheads="1"/>
              </p:cNvSpPr>
              <p:nvPr/>
            </p:nvSpPr>
            <p:spPr bwMode="auto">
              <a:xfrm>
                <a:off x="6019800" y="3657600"/>
                <a:ext cx="1752600" cy="369332"/>
              </a:xfrm>
              <a:prstGeom prst="rect">
                <a:avLst/>
              </a:prstGeom>
              <a:noFill/>
              <a:ln w="9525">
                <a:noFill/>
                <a:miter lim="800000"/>
                <a:headEnd/>
                <a:tailEnd/>
              </a:ln>
            </p:spPr>
            <p:txBody>
              <a:bodyPr>
                <a:spAutoFit/>
              </a:bodyPr>
              <a:lstStyle/>
              <a:p>
                <a:r>
                  <a:rPr lang="en-US">
                    <a:latin typeface="Calibri" pitchFamily="34" charset="0"/>
                  </a:rPr>
                  <a:t>District deport</a:t>
                </a:r>
              </a:p>
            </p:txBody>
          </p:sp>
          <p:sp>
            <p:nvSpPr>
              <p:cNvPr id="14368" name="TextBox 32"/>
              <p:cNvSpPr txBox="1">
                <a:spLocks noChangeArrowheads="1"/>
              </p:cNvSpPr>
              <p:nvPr/>
            </p:nvSpPr>
            <p:spPr bwMode="auto">
              <a:xfrm>
                <a:off x="7543800" y="5562600"/>
                <a:ext cx="1447800" cy="369332"/>
              </a:xfrm>
              <a:prstGeom prst="rect">
                <a:avLst/>
              </a:prstGeom>
              <a:noFill/>
              <a:ln w="9525">
                <a:noFill/>
                <a:miter lim="800000"/>
                <a:headEnd/>
                <a:tailEnd/>
              </a:ln>
            </p:spPr>
            <p:txBody>
              <a:bodyPr>
                <a:spAutoFit/>
              </a:bodyPr>
              <a:lstStyle/>
              <a:p>
                <a:r>
                  <a:rPr lang="en-US">
                    <a:latin typeface="Calibri" pitchFamily="34" charset="0"/>
                  </a:rPr>
                  <a:t>Local deport</a:t>
                </a:r>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GB" smtClean="0"/>
              <a:t>CHALLENGES TO OVERCOME IN NGN</a:t>
            </a:r>
          </a:p>
        </p:txBody>
      </p:sp>
      <p:sp>
        <p:nvSpPr>
          <p:cNvPr id="20483" name="Content Placeholder 2"/>
          <p:cNvSpPr>
            <a:spLocks noGrp="1"/>
          </p:cNvSpPr>
          <p:nvPr>
            <p:ph idx="1"/>
          </p:nvPr>
        </p:nvSpPr>
        <p:spPr/>
        <p:txBody>
          <a:bodyPr/>
          <a:lstStyle/>
          <a:p>
            <a:r>
              <a:rPr lang="en-GB" sz="2800" smtClean="0"/>
              <a:t>DEDICATED SERVICE TO SHARED SERVICES</a:t>
            </a:r>
          </a:p>
          <a:p>
            <a:r>
              <a:rPr lang="en-GB" sz="2800" smtClean="0"/>
              <a:t>IN THE CONTEXT OF REAL TIME SERVICES SUCH AS VOICE, IT IS IMPORTANT TO IMPLEMENT THE PROTOCOL FOR REAL NETWORK APPLICATION TO BE DIFFERENCIATED WITH RESPECT TO OTHER APPLICATIONS.</a:t>
            </a:r>
          </a:p>
          <a:p>
            <a:r>
              <a:rPr lang="en-GB" sz="2800" smtClean="0"/>
              <a:t>FOR REAL TIME APPLICATIONS IT SHOULD ENSURE FAST SWICHING MECHANISM TO MINIMISE PACKET DELAY AND JITTER FOR END TO END APPLICATIONS.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GB" smtClean="0"/>
              <a:t>MPLS APPLICATIONS</a:t>
            </a:r>
            <a:br>
              <a:rPr lang="en-GB" smtClean="0"/>
            </a:br>
            <a:endParaRPr lang="en-GB" smtClean="0"/>
          </a:p>
        </p:txBody>
      </p:sp>
      <p:sp>
        <p:nvSpPr>
          <p:cNvPr id="21507" name="Content Placeholder 2"/>
          <p:cNvSpPr>
            <a:spLocks noGrp="1"/>
          </p:cNvSpPr>
          <p:nvPr>
            <p:ph idx="1"/>
          </p:nvPr>
        </p:nvSpPr>
        <p:spPr>
          <a:xfrm>
            <a:off x="0" y="914400"/>
            <a:ext cx="9144000" cy="5334000"/>
          </a:xfrm>
        </p:spPr>
        <p:txBody>
          <a:bodyPr>
            <a:normAutofit fontScale="92500" lnSpcReduction="10000"/>
          </a:bodyPr>
          <a:lstStyle/>
          <a:p>
            <a:r>
              <a:rPr lang="en-GB" sz="2400" smtClean="0"/>
              <a:t>MPLS IS THE KEY TECHNOLOGY USED IN NGN AS IT CAN DIFFERENTIATE BETWEEN DIFFERENT SERVICES PRIOTISING REAL TIME TRAFFIC TO THE OTHER TRAFFIC</a:t>
            </a:r>
          </a:p>
          <a:p>
            <a:r>
              <a:rPr lang="en-GB" sz="2400" smtClean="0"/>
              <a:t>IMPLEMENTATION OF CLASS OF SERVICES IS IMPORTANT IN MPLS.</a:t>
            </a:r>
          </a:p>
          <a:p>
            <a:r>
              <a:rPr lang="en-GB" sz="2400" smtClean="0"/>
              <a:t>KPI FOR MPLS IS GIVEN IN ITU T 1541, IT DEFINES 5 CLASS OF SERVICE FOR DIFFERENT TRAFFIC</a:t>
            </a:r>
          </a:p>
          <a:p>
            <a:r>
              <a:rPr lang="en-GB" sz="2400" smtClean="0"/>
              <a:t>FOR EACH CLASS OF SERVICE IT DEFINES ,upper bound packet transfer delay(TD), PACKET DELAY VARIATION(DV), PACKET LOSS RATIO AND PACKET ERROR RATE</a:t>
            </a:r>
          </a:p>
          <a:p>
            <a:r>
              <a:rPr lang="en-GB" sz="2400" smtClean="0"/>
              <a:t>4 CATEGORIES ARE DEFINED IN QOS i.e  TIME SENSITIVITY, JITTER SENSITIVITY, SERVICE INTERACTIVITY, PACKET LOSS SENSITIVITY</a:t>
            </a:r>
          </a:p>
          <a:p>
            <a:r>
              <a:rPr lang="en-GB" sz="2400" smtClean="0"/>
              <a:t>FOR HIGHLY INTERACTIVE SERVICES SUCH AS VOIP &amp; SIGNALLING APPLICATIONS, THE PACKET TRANSFER DELAY IS THE KEY, AS IT DETERMINE HOW INTERACTIVE SESSION CAN BE. THIS EXPLAIN THE LOWER UPPER BOUND (TD) FOR THESE CLASS OF SERVICES.(CLASS0)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VOIP ISSUES</a:t>
            </a:r>
          </a:p>
        </p:txBody>
      </p:sp>
      <p:sp>
        <p:nvSpPr>
          <p:cNvPr id="23555" name="Content Placeholder 2"/>
          <p:cNvSpPr>
            <a:spLocks noGrp="1"/>
          </p:cNvSpPr>
          <p:nvPr>
            <p:ph idx="1"/>
          </p:nvPr>
        </p:nvSpPr>
        <p:spPr>
          <a:xfrm>
            <a:off x="457200" y="1143000"/>
            <a:ext cx="8229600" cy="4983163"/>
          </a:xfrm>
        </p:spPr>
        <p:txBody>
          <a:bodyPr/>
          <a:lstStyle/>
          <a:p>
            <a:r>
              <a:rPr lang="en-GB" sz="2400" smtClean="0"/>
              <a:t>ANY NETWORK WHICH IS DESIGNED TO CARRY IP DATA CAN CARRY VOICE, SINCE IT REQUIRES VERY LOW BAND WITH.</a:t>
            </a:r>
          </a:p>
          <a:p>
            <a:r>
              <a:rPr lang="en-GB" sz="2400" smtClean="0"/>
              <a:t>THERE ARE SEVERAL VOIP FLOURS AVAILABLE IN THE MARKET</a:t>
            </a:r>
          </a:p>
          <a:p>
            <a:r>
              <a:rPr lang="en-GB" sz="2400" smtClean="0"/>
              <a:t>CARRIER INTERNAL VOIP IS TRANSPARENT TO THE END USER.</a:t>
            </a:r>
          </a:p>
          <a:p>
            <a:r>
              <a:rPr lang="en-GB" sz="2400" smtClean="0"/>
              <a:t>THERE ARE TWO OTHER KINDS OF VOIP i.e, enterprise voip (which replace the pabx functions), mass market voip service.</a:t>
            </a:r>
          </a:p>
          <a:p>
            <a:r>
              <a:rPr lang="en-GB" sz="2400" smtClean="0"/>
              <a:t>MASS MARKET VOIP EPITOMISE THE BENEFIT OF CONVERGENCE AND CERTAIN CASES  OFFERED INDEPENDENT TO THE OWNERSHIP OF THE NETWORK. THIS MAY RESULT IN INCREASING THE COMPETITION. THIS MAY HAVE GREATEST IMPACT ON  CONVERGED NETYWORKS.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GB" smtClean="0"/>
              <a:t>MASS MARKET RETAIL VOIP (DIRECT ACCESS)</a:t>
            </a:r>
          </a:p>
        </p:txBody>
      </p:sp>
      <p:sp>
        <p:nvSpPr>
          <p:cNvPr id="24579" name="Content Placeholder 2"/>
          <p:cNvSpPr>
            <a:spLocks noGrp="1"/>
          </p:cNvSpPr>
          <p:nvPr>
            <p:ph idx="1"/>
          </p:nvPr>
        </p:nvSpPr>
        <p:spPr/>
        <p:txBody>
          <a:bodyPr/>
          <a:lstStyle/>
          <a:p>
            <a:r>
              <a:rPr lang="en-GB" sz="2400" smtClean="0"/>
              <a:t>THE MOST COMMON MODEL.</a:t>
            </a:r>
          </a:p>
          <a:p>
            <a:r>
              <a:rPr lang="en-GB" sz="2400" smtClean="0"/>
              <a:t>BROAD BAND ACCESS IS SOLD BY THE SAME OPERATER FOR VOICE CALLS.</a:t>
            </a:r>
          </a:p>
          <a:p>
            <a:r>
              <a:rPr lang="en-GB" sz="2400" smtClean="0"/>
              <a:t>IN THIS THE BB ACCESS IS BUNDLE WITH INTERNET AND VOICE AND CUSTOMER IS ALLOWED TO USE IT AS VOICE.</a:t>
            </a:r>
          </a:p>
          <a:p>
            <a:r>
              <a:rPr lang="en-GB" sz="2400" smtClean="0"/>
              <a:t>FULL TRIPLE PLAY BUNDLE (WITH IPTV) ARE INCREASINGLY COMMON IN MANY MARKETS AND IT WILL BE OF GREAT ADVANTAGE IF ALL 3 BELONGS TO 1 OPERATOR LIKE SLT, WHERE THE GREATER CONTROL FOR QOS VOICE CAN BE ACHIEVED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722438"/>
          </a:xfrm>
        </p:spPr>
        <p:txBody>
          <a:bodyPr/>
          <a:lstStyle/>
          <a:p>
            <a:r>
              <a:rPr lang="en-GB" smtClean="0"/>
              <a:t>MASS MARKET INDIRECT ACCESS</a:t>
            </a:r>
          </a:p>
        </p:txBody>
      </p:sp>
      <p:sp>
        <p:nvSpPr>
          <p:cNvPr id="25603" name="Content Placeholder 2"/>
          <p:cNvSpPr>
            <a:spLocks noGrp="1"/>
          </p:cNvSpPr>
          <p:nvPr>
            <p:ph idx="1"/>
          </p:nvPr>
        </p:nvSpPr>
        <p:spPr>
          <a:xfrm>
            <a:off x="457200" y="914400"/>
            <a:ext cx="8229600" cy="5211763"/>
          </a:xfrm>
        </p:spPr>
        <p:txBody>
          <a:bodyPr/>
          <a:lstStyle/>
          <a:p>
            <a:r>
              <a:rPr lang="en-GB" sz="2400" smtClean="0"/>
              <a:t>ISP USERS USING DIFFERENT PLAYERS BB SERVICE</a:t>
            </a:r>
          </a:p>
          <a:p>
            <a:r>
              <a:rPr lang="en-GB" sz="2400" smtClean="0"/>
              <a:t>THE CUSTOMER CONTINUES THE PAY THE PSTN CHARGE TO THE INCUMBERNT</a:t>
            </a:r>
          </a:p>
          <a:p>
            <a:r>
              <a:rPr lang="en-GB" sz="2400" smtClean="0"/>
              <a:t>THESE SERVICES WILL HAVE THE FOLLOWING FEATURES IN COMMON. i.e PSTN ANALOGUE TELEPHONE, THE ANALOGUE TELEPHONE ADAPTOR SIT BETWEEN BB CONECTION &amp; THE TELEPHONE, THE BOX CAN BE TAKEN TO ANY BB KEEPING THE LOCAL TELEPHONE PLAN AND THE NUMBER, THE VALUE ADDED SERVICES AND WEB PAGES ARE RELATIVELY  EASY TO ADD.</a:t>
            </a:r>
          </a:p>
          <a:p>
            <a:r>
              <a:rPr lang="en-GB" sz="2400" smtClean="0"/>
              <a:t>THESE SERVICES ARE CONTINUE TO GROW AND PRICING OF SERVICES MAINLY IN INTERNATIONAL CALLS.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GB" smtClean="0"/>
              <a:t>MASS MARKET VOIP DO IT YOUERSELF</a:t>
            </a:r>
          </a:p>
        </p:txBody>
      </p:sp>
      <p:sp>
        <p:nvSpPr>
          <p:cNvPr id="26627" name="Content Placeholder 2"/>
          <p:cNvSpPr>
            <a:spLocks noGrp="1"/>
          </p:cNvSpPr>
          <p:nvPr>
            <p:ph idx="1"/>
          </p:nvPr>
        </p:nvSpPr>
        <p:spPr/>
        <p:txBody>
          <a:bodyPr>
            <a:normAutofit lnSpcReduction="10000"/>
          </a:bodyPr>
          <a:lstStyle/>
          <a:p>
            <a:r>
              <a:rPr lang="en-GB" smtClean="0"/>
              <a:t>DIY MODEL- THE SUPPLIER PROVIDES THE SOFTWARE THAT ENABLE THE CUSTOMER TO HAVE FREE CALLS WITH THE END USERS WITH SAME KIND OF SOFTWARE.</a:t>
            </a:r>
          </a:p>
          <a:p>
            <a:r>
              <a:rPr lang="en-GB" smtClean="0"/>
              <a:t>CALL CAN BE ORIGINATED BY ANY BB CONECTION UNLESS OTHERWISE RESTRICTED BY THE OPERATER.</a:t>
            </a:r>
          </a:p>
          <a:p>
            <a:r>
              <a:rPr lang="en-GB" smtClean="0"/>
              <a:t>MANY PROVIDERS OFFER PAY FACILITES TO RECEIVE AND ORIGINATE PSTN/MOBILE CALLS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BASIC AREAS OF NGN</a:t>
            </a:r>
          </a:p>
        </p:txBody>
      </p:sp>
      <p:sp>
        <p:nvSpPr>
          <p:cNvPr id="10243" name="Content Placeholder 2"/>
          <p:cNvSpPr>
            <a:spLocks noGrp="1"/>
          </p:cNvSpPr>
          <p:nvPr>
            <p:ph idx="1"/>
          </p:nvPr>
        </p:nvSpPr>
        <p:spPr>
          <a:xfrm>
            <a:off x="457200" y="1295400"/>
            <a:ext cx="8229600" cy="4830763"/>
          </a:xfrm>
        </p:spPr>
        <p:txBody>
          <a:bodyPr/>
          <a:lstStyle/>
          <a:p>
            <a:pPr>
              <a:buNone/>
            </a:pPr>
            <a:r>
              <a:rPr lang="en-GB" sz="2800" dirty="0" smtClean="0"/>
              <a:t>THE FOLLOWING NETWORK ELEMENTS WILL CONVERGE TO PROVIDE THE NGN NETWORK</a:t>
            </a:r>
          </a:p>
          <a:p>
            <a:pPr>
              <a:buNone/>
            </a:pPr>
            <a:r>
              <a:rPr lang="en-GB" sz="2800" dirty="0" smtClean="0"/>
              <a:t> CORE NETWORK</a:t>
            </a:r>
          </a:p>
          <a:p>
            <a:r>
              <a:rPr lang="en-GB" sz="2800" dirty="0" smtClean="0"/>
              <a:t>ACCESS NETWORK</a:t>
            </a:r>
          </a:p>
          <a:p>
            <a:r>
              <a:rPr lang="en-GB" sz="2800" dirty="0" smtClean="0"/>
              <a:t>TERMINAL EQUIPMENT</a:t>
            </a:r>
          </a:p>
          <a:p>
            <a:r>
              <a:rPr lang="en-GB" sz="2800" dirty="0" smtClean="0"/>
              <a:t>NORMALLY THE NETWORK PROVIDERS WERE PROVIDING THE BASIC VOICE SERVICES.</a:t>
            </a:r>
          </a:p>
          <a:p>
            <a:r>
              <a:rPr lang="en-GB" sz="2800" dirty="0" smtClean="0"/>
              <a:t>OTHER OPERARATERS CAN PROVIDE VALUE ADDED SERVICES, COMBINING ALL TRIPLE PLAY DERIVING FROM NGN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1874838"/>
          </a:xfrm>
        </p:spPr>
        <p:txBody>
          <a:bodyPr/>
          <a:lstStyle/>
          <a:p>
            <a:r>
              <a:rPr lang="en-GB" smtClean="0"/>
              <a:t>WHERE ARE WE HEADING?</a:t>
            </a:r>
          </a:p>
        </p:txBody>
      </p:sp>
      <p:sp>
        <p:nvSpPr>
          <p:cNvPr id="28675" name="Content Placeholder 2"/>
          <p:cNvSpPr>
            <a:spLocks noGrp="1"/>
          </p:cNvSpPr>
          <p:nvPr>
            <p:ph idx="1"/>
          </p:nvPr>
        </p:nvSpPr>
        <p:spPr>
          <a:xfrm>
            <a:off x="457200" y="1143000"/>
            <a:ext cx="8229600" cy="4983163"/>
          </a:xfrm>
        </p:spPr>
        <p:txBody>
          <a:bodyPr>
            <a:normAutofit lnSpcReduction="10000"/>
          </a:bodyPr>
          <a:lstStyle/>
          <a:p>
            <a:r>
              <a:rPr lang="en-GB" sz="2800" smtClean="0"/>
              <a:t>MAJOR ISSUE AS AT NOW WITH REGARD TO CONVERGENCE AND VOICE SERVICES ARE THE QUALITY ISSUE.</a:t>
            </a:r>
          </a:p>
          <a:p>
            <a:r>
              <a:rPr lang="en-GB" sz="2800" smtClean="0"/>
              <a:t>VOIP CAN PROVIDE CD QUALITY SOUND</a:t>
            </a:r>
          </a:p>
          <a:p>
            <a:r>
              <a:rPr lang="en-GB" sz="2800" smtClean="0"/>
              <a:t>OVER THE GENERAL INTERNET THE LATENCY PROBLEMS AND QOS CAN RAISE THIER HEADS.</a:t>
            </a:r>
          </a:p>
          <a:p>
            <a:r>
              <a:rPr lang="en-GB" sz="2800" smtClean="0"/>
              <a:t>SOME OF THESE PROBLEMS ARE NOW BEING RESOLVED BY CLEVER CODING SYSTEMS DEVELOPED TODAY</a:t>
            </a:r>
          </a:p>
          <a:p>
            <a:r>
              <a:rPr lang="en-GB" sz="2800" smtClean="0"/>
              <a:t>VOIP IS GOING TO BE INEVITABLE SOLUTION FOR THE VOICE IN TIME TO COME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1325562"/>
          </a:xfrm>
        </p:spPr>
        <p:txBody>
          <a:bodyPr>
            <a:normAutofit fontScale="90000"/>
          </a:bodyPr>
          <a:lstStyle/>
          <a:p>
            <a:r>
              <a:rPr lang="en-US" smtClean="0"/>
              <a:t>Further studies</a:t>
            </a:r>
            <a:br>
              <a:rPr lang="en-US" smtClean="0"/>
            </a:br>
            <a:r>
              <a:rPr lang="en-US" smtClean="0"/>
              <a:t>(using the WEB)</a:t>
            </a:r>
          </a:p>
        </p:txBody>
      </p:sp>
      <p:sp>
        <p:nvSpPr>
          <p:cNvPr id="58371" name="Content Placeholder 2"/>
          <p:cNvSpPr>
            <a:spLocks noGrp="1"/>
          </p:cNvSpPr>
          <p:nvPr>
            <p:ph idx="1"/>
          </p:nvPr>
        </p:nvSpPr>
        <p:spPr/>
        <p:txBody>
          <a:bodyPr/>
          <a:lstStyle/>
          <a:p>
            <a:r>
              <a:rPr lang="en-US" smtClean="0"/>
              <a:t>Compare the following access technologies</a:t>
            </a:r>
          </a:p>
          <a:p>
            <a:r>
              <a:rPr lang="en-US" smtClean="0"/>
              <a:t>GSM</a:t>
            </a:r>
          </a:p>
          <a:p>
            <a:r>
              <a:rPr lang="en-US" smtClean="0"/>
              <a:t>CDMA</a:t>
            </a:r>
          </a:p>
          <a:p>
            <a:r>
              <a:rPr lang="en-US" smtClean="0"/>
              <a:t>WIMAX</a:t>
            </a:r>
          </a:p>
          <a:p>
            <a:r>
              <a:rPr lang="en-US" smtClean="0"/>
              <a:t>Explain the basic differences </a:t>
            </a:r>
          </a:p>
          <a:p>
            <a:r>
              <a:rPr lang="en-US" smtClean="0"/>
              <a:t>What is NGN?</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31763"/>
            <a:ext cx="6757988" cy="725487"/>
          </a:xfrm>
        </p:spPr>
        <p:txBody>
          <a:bodyPr>
            <a:normAutofit fontScale="90000"/>
          </a:bodyPr>
          <a:lstStyle/>
          <a:p>
            <a:pPr eaLnBrk="1" hangingPunct="1"/>
            <a:r>
              <a:rPr lang="en-US" dirty="0" smtClean="0"/>
              <a:t>INTERNATIONAL NETWORKS</a:t>
            </a:r>
          </a:p>
        </p:txBody>
      </p:sp>
      <p:grpSp>
        <p:nvGrpSpPr>
          <p:cNvPr id="2" name="Group 58"/>
          <p:cNvGrpSpPr>
            <a:grpSpLocks/>
          </p:cNvGrpSpPr>
          <p:nvPr/>
        </p:nvGrpSpPr>
        <p:grpSpPr bwMode="auto">
          <a:xfrm>
            <a:off x="571500" y="1500188"/>
            <a:ext cx="8072438" cy="4500562"/>
            <a:chOff x="571472" y="1500174"/>
            <a:chExt cx="8072494" cy="4500594"/>
          </a:xfrm>
        </p:grpSpPr>
        <p:grpSp>
          <p:nvGrpSpPr>
            <p:cNvPr id="3" name="Group 15"/>
            <p:cNvGrpSpPr>
              <a:grpSpLocks/>
            </p:cNvGrpSpPr>
            <p:nvPr/>
          </p:nvGrpSpPr>
          <p:grpSpPr bwMode="auto">
            <a:xfrm>
              <a:off x="571472" y="1857364"/>
              <a:ext cx="2857520" cy="2928958"/>
              <a:chOff x="500034" y="1928802"/>
              <a:chExt cx="3500462" cy="4000528"/>
            </a:xfrm>
          </p:grpSpPr>
          <p:sp>
            <p:nvSpPr>
              <p:cNvPr id="15" name="Rectangle 14"/>
              <p:cNvSpPr/>
              <p:nvPr/>
            </p:nvSpPr>
            <p:spPr>
              <a:xfrm>
                <a:off x="500034" y="1928802"/>
                <a:ext cx="3500462" cy="4000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13"/>
              <p:cNvGrpSpPr>
                <a:grpSpLocks/>
              </p:cNvGrpSpPr>
              <p:nvPr/>
            </p:nvGrpSpPr>
            <p:grpSpPr bwMode="auto">
              <a:xfrm>
                <a:off x="738166" y="2214554"/>
                <a:ext cx="3048016" cy="3507358"/>
                <a:chOff x="642910" y="2071678"/>
                <a:chExt cx="3048016" cy="3507358"/>
              </a:xfrm>
            </p:grpSpPr>
            <p:pic>
              <p:nvPicPr>
                <p:cNvPr id="5158" name="Picture 8" descr="C:\Documents and Settings\Upul\Desktop\Sir Note\Picture\New Folder\6.jpg"/>
                <p:cNvPicPr>
                  <a:picLocks noChangeAspect="1" noChangeArrowheads="1"/>
                </p:cNvPicPr>
                <p:nvPr/>
              </p:nvPicPr>
              <p:blipFill>
                <a:blip r:embed="rId2" cstate="print"/>
                <a:srcRect/>
                <a:stretch>
                  <a:fillRect/>
                </a:stretch>
              </p:blipFill>
              <p:spPr bwMode="auto">
                <a:xfrm>
                  <a:off x="642910" y="2071678"/>
                  <a:ext cx="762000" cy="1149904"/>
                </a:xfrm>
                <a:prstGeom prst="rect">
                  <a:avLst/>
                </a:prstGeom>
                <a:noFill/>
                <a:ln w="9525">
                  <a:noFill/>
                  <a:miter lim="800000"/>
                  <a:headEnd/>
                  <a:tailEnd/>
                </a:ln>
              </p:spPr>
            </p:pic>
            <p:pic>
              <p:nvPicPr>
                <p:cNvPr id="5159" name="Picture 8" descr="C:\Documents and Settings\Upul\Desktop\Sir Note\Picture\New Folder\6.jpg"/>
                <p:cNvPicPr>
                  <a:picLocks noChangeAspect="1" noChangeArrowheads="1"/>
                </p:cNvPicPr>
                <p:nvPr/>
              </p:nvPicPr>
              <p:blipFill>
                <a:blip r:embed="rId2" cstate="print"/>
                <a:srcRect/>
                <a:stretch>
                  <a:fillRect/>
                </a:stretch>
              </p:blipFill>
              <p:spPr bwMode="auto">
                <a:xfrm>
                  <a:off x="785786" y="4286256"/>
                  <a:ext cx="762000" cy="1149904"/>
                </a:xfrm>
                <a:prstGeom prst="rect">
                  <a:avLst/>
                </a:prstGeom>
                <a:noFill/>
                <a:ln w="9525">
                  <a:noFill/>
                  <a:miter lim="800000"/>
                  <a:headEnd/>
                  <a:tailEnd/>
                </a:ln>
              </p:spPr>
            </p:pic>
            <p:pic>
              <p:nvPicPr>
                <p:cNvPr id="5160" name="Picture 8" descr="C:\Documents and Settings\Upul\Desktop\Sir Note\Picture\New Folder\6.jpg"/>
                <p:cNvPicPr>
                  <a:picLocks noChangeAspect="1" noChangeArrowheads="1"/>
                </p:cNvPicPr>
                <p:nvPr/>
              </p:nvPicPr>
              <p:blipFill>
                <a:blip r:embed="rId2" cstate="print"/>
                <a:srcRect/>
                <a:stretch>
                  <a:fillRect/>
                </a:stretch>
              </p:blipFill>
              <p:spPr bwMode="auto">
                <a:xfrm>
                  <a:off x="2928926" y="4429132"/>
                  <a:ext cx="762000" cy="1149904"/>
                </a:xfrm>
                <a:prstGeom prst="rect">
                  <a:avLst/>
                </a:prstGeom>
                <a:noFill/>
                <a:ln w="9525">
                  <a:noFill/>
                  <a:miter lim="800000"/>
                  <a:headEnd/>
                  <a:tailEnd/>
                </a:ln>
              </p:spPr>
            </p:pic>
            <p:pic>
              <p:nvPicPr>
                <p:cNvPr id="5161" name="Picture 8" descr="C:\Documents and Settings\Upul\Desktop\Sir Note\Picture\New Folder\6.jpg"/>
                <p:cNvPicPr>
                  <a:picLocks noChangeAspect="1" noChangeArrowheads="1"/>
                </p:cNvPicPr>
                <p:nvPr/>
              </p:nvPicPr>
              <p:blipFill>
                <a:blip r:embed="rId2" cstate="print"/>
                <a:srcRect/>
                <a:stretch>
                  <a:fillRect/>
                </a:stretch>
              </p:blipFill>
              <p:spPr bwMode="auto">
                <a:xfrm>
                  <a:off x="2786050" y="2357430"/>
                  <a:ext cx="762000" cy="1149904"/>
                </a:xfrm>
                <a:prstGeom prst="rect">
                  <a:avLst/>
                </a:prstGeom>
                <a:noFill/>
                <a:ln w="9525">
                  <a:noFill/>
                  <a:miter lim="800000"/>
                  <a:headEnd/>
                  <a:tailEnd/>
                </a:ln>
              </p:spPr>
            </p:pic>
            <p:cxnSp>
              <p:nvCxnSpPr>
                <p:cNvPr id="10" name="Straight Connector 9"/>
                <p:cNvCxnSpPr>
                  <a:stCxn id="4" idx="3"/>
                  <a:endCxn id="6" idx="1"/>
                </p:cNvCxnSpPr>
                <p:nvPr/>
              </p:nvCxnSpPr>
              <p:spPr>
                <a:xfrm>
                  <a:off x="1404354" y="2646745"/>
                  <a:ext cx="1524646" cy="2356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3"/>
                  <a:endCxn id="7" idx="1"/>
                </p:cNvCxnSpPr>
                <p:nvPr/>
              </p:nvCxnSpPr>
              <p:spPr>
                <a:xfrm flipV="1">
                  <a:off x="1546318" y="2932961"/>
                  <a:ext cx="1240719" cy="1927625"/>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5140" name="Picture 3" descr="C:\Documents and Settings\Upul\Desktop\Sir Note\Picture\18.jpg"/>
            <p:cNvPicPr>
              <a:picLocks noChangeAspect="1" noChangeArrowheads="1"/>
            </p:cNvPicPr>
            <p:nvPr/>
          </p:nvPicPr>
          <p:blipFill>
            <a:blip r:embed="rId3" cstate="print"/>
            <a:srcRect/>
            <a:stretch>
              <a:fillRect/>
            </a:stretch>
          </p:blipFill>
          <p:spPr bwMode="auto">
            <a:xfrm rot="10607880" flipV="1">
              <a:off x="3601580" y="2397382"/>
              <a:ext cx="1461406" cy="1104685"/>
            </a:xfrm>
            <a:prstGeom prst="rect">
              <a:avLst/>
            </a:prstGeom>
            <a:noFill/>
            <a:ln w="9525">
              <a:noFill/>
              <a:miter lim="800000"/>
              <a:headEnd/>
              <a:tailEnd/>
            </a:ln>
          </p:spPr>
        </p:pic>
        <p:pic>
          <p:nvPicPr>
            <p:cNvPr id="5141" name="Picture 4" descr="C:\Documents and Settings\Upul\Desktop\Sir Note\Picture\New Folder\19.jpg"/>
            <p:cNvPicPr>
              <a:picLocks noChangeAspect="1" noChangeArrowheads="1"/>
            </p:cNvPicPr>
            <p:nvPr/>
          </p:nvPicPr>
          <p:blipFill>
            <a:blip r:embed="rId4" cstate="print"/>
            <a:srcRect/>
            <a:stretch>
              <a:fillRect/>
            </a:stretch>
          </p:blipFill>
          <p:spPr bwMode="auto">
            <a:xfrm>
              <a:off x="5561812" y="1837213"/>
              <a:ext cx="1439097" cy="1448909"/>
            </a:xfrm>
            <a:prstGeom prst="rect">
              <a:avLst/>
            </a:prstGeom>
            <a:noFill/>
            <a:ln w="9525">
              <a:noFill/>
              <a:miter lim="800000"/>
              <a:headEnd/>
              <a:tailEnd/>
            </a:ln>
          </p:spPr>
        </p:pic>
        <p:pic>
          <p:nvPicPr>
            <p:cNvPr id="5142" name="Picture 8" descr="C:\Documents and Settings\Upul\Desktop\Sir Note\Picture\New Folder\6.jpg"/>
            <p:cNvPicPr>
              <a:picLocks noChangeAspect="1" noChangeArrowheads="1"/>
            </p:cNvPicPr>
            <p:nvPr/>
          </p:nvPicPr>
          <p:blipFill>
            <a:blip r:embed="rId2" cstate="print"/>
            <a:srcRect/>
            <a:stretch>
              <a:fillRect/>
            </a:stretch>
          </p:blipFill>
          <p:spPr bwMode="auto">
            <a:xfrm>
              <a:off x="7786710" y="4214818"/>
              <a:ext cx="622041" cy="841894"/>
            </a:xfrm>
            <a:prstGeom prst="rect">
              <a:avLst/>
            </a:prstGeom>
            <a:noFill/>
            <a:ln w="9525">
              <a:noFill/>
              <a:miter lim="800000"/>
              <a:headEnd/>
              <a:tailEnd/>
            </a:ln>
          </p:spPr>
        </p:pic>
        <p:pic>
          <p:nvPicPr>
            <p:cNvPr id="5143" name="Picture 9" descr="C:\Documents and Settings\Upul\Desktop\Sir Note\Picture\New Folder\7.jpg"/>
            <p:cNvPicPr>
              <a:picLocks noChangeAspect="1" noChangeArrowheads="1"/>
            </p:cNvPicPr>
            <p:nvPr/>
          </p:nvPicPr>
          <p:blipFill>
            <a:blip r:embed="rId5" cstate="print"/>
            <a:srcRect/>
            <a:stretch>
              <a:fillRect/>
            </a:stretch>
          </p:blipFill>
          <p:spPr bwMode="auto">
            <a:xfrm>
              <a:off x="7358082" y="2714620"/>
              <a:ext cx="996950" cy="677501"/>
            </a:xfrm>
            <a:prstGeom prst="rect">
              <a:avLst/>
            </a:prstGeom>
            <a:noFill/>
            <a:ln w="9525">
              <a:noFill/>
              <a:miter lim="800000"/>
              <a:headEnd/>
              <a:tailEnd/>
            </a:ln>
          </p:spPr>
        </p:pic>
        <p:sp>
          <p:nvSpPr>
            <p:cNvPr id="37" name="Rectangle 36"/>
            <p:cNvSpPr/>
            <p:nvPr/>
          </p:nvSpPr>
          <p:spPr>
            <a:xfrm>
              <a:off x="5286380" y="1500174"/>
              <a:ext cx="3357586" cy="4071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52"/>
            <p:cNvGrpSpPr>
              <a:grpSpLocks/>
            </p:cNvGrpSpPr>
            <p:nvPr/>
          </p:nvGrpSpPr>
          <p:grpSpPr bwMode="auto">
            <a:xfrm>
              <a:off x="3438659" y="3214686"/>
              <a:ext cx="1847721" cy="352762"/>
              <a:chOff x="3438659" y="3214686"/>
              <a:chExt cx="1847721" cy="352762"/>
            </a:xfrm>
          </p:grpSpPr>
          <p:sp>
            <p:nvSpPr>
              <p:cNvPr id="25" name="Freeform 24"/>
              <p:cNvSpPr/>
              <p:nvPr/>
            </p:nvSpPr>
            <p:spPr>
              <a:xfrm>
                <a:off x="3438517" y="3214686"/>
                <a:ext cx="1847863" cy="352428"/>
              </a:xfrm>
              <a:custGeom>
                <a:avLst/>
                <a:gdLst>
                  <a:gd name="connsiteX0" fmla="*/ 0 w 2515674"/>
                  <a:gd name="connsiteY0" fmla="*/ 661116 h 661116"/>
                  <a:gd name="connsiteX1" fmla="*/ 978795 w 2515674"/>
                  <a:gd name="connsiteY1" fmla="*/ 107324 h 661116"/>
                  <a:gd name="connsiteX2" fmla="*/ 2292440 w 2515674"/>
                  <a:gd name="connsiteY2" fmla="*/ 17172 h 661116"/>
                  <a:gd name="connsiteX3" fmla="*/ 2318197 w 2515674"/>
                  <a:gd name="connsiteY3" fmla="*/ 17172 h 661116"/>
                </a:gdLst>
                <a:ahLst/>
                <a:cxnLst>
                  <a:cxn ang="0">
                    <a:pos x="connsiteX0" y="connsiteY0"/>
                  </a:cxn>
                  <a:cxn ang="0">
                    <a:pos x="connsiteX1" y="connsiteY1"/>
                  </a:cxn>
                  <a:cxn ang="0">
                    <a:pos x="connsiteX2" y="connsiteY2"/>
                  </a:cxn>
                  <a:cxn ang="0">
                    <a:pos x="connsiteX3" y="connsiteY3"/>
                  </a:cxn>
                </a:cxnLst>
                <a:rect l="l" t="t" r="r" b="b"/>
                <a:pathLst>
                  <a:path w="2515674" h="661116">
                    <a:moveTo>
                      <a:pt x="0" y="661116"/>
                    </a:moveTo>
                    <a:cubicBezTo>
                      <a:pt x="298361" y="437882"/>
                      <a:pt x="596722" y="214648"/>
                      <a:pt x="978795" y="107324"/>
                    </a:cubicBezTo>
                    <a:cubicBezTo>
                      <a:pt x="1360868" y="0"/>
                      <a:pt x="2069206" y="32197"/>
                      <a:pt x="2292440" y="17172"/>
                    </a:cubicBezTo>
                    <a:cubicBezTo>
                      <a:pt x="2515674" y="2147"/>
                      <a:pt x="2416935" y="9659"/>
                      <a:pt x="2318197" y="17172"/>
                    </a:cubicBez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6" name="Straight Arrow Connector 45"/>
              <p:cNvCxnSpPr/>
              <p:nvPr/>
            </p:nvCxnSpPr>
            <p:spPr>
              <a:xfrm>
                <a:off x="5000628" y="3214686"/>
                <a:ext cx="285752" cy="158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1"/>
            <p:cNvGrpSpPr>
              <a:grpSpLocks/>
            </p:cNvGrpSpPr>
            <p:nvPr/>
          </p:nvGrpSpPr>
          <p:grpSpPr bwMode="auto">
            <a:xfrm>
              <a:off x="7000909" y="3143246"/>
              <a:ext cx="809629" cy="1081097"/>
              <a:chOff x="7000909" y="3143246"/>
              <a:chExt cx="809629" cy="1081097"/>
            </a:xfrm>
          </p:grpSpPr>
          <p:sp>
            <p:nvSpPr>
              <p:cNvPr id="49" name="Freeform 48"/>
              <p:cNvSpPr/>
              <p:nvPr/>
            </p:nvSpPr>
            <p:spPr>
              <a:xfrm>
                <a:off x="7000892" y="3143248"/>
                <a:ext cx="809631" cy="1081096"/>
              </a:xfrm>
              <a:custGeom>
                <a:avLst/>
                <a:gdLst>
                  <a:gd name="connsiteX0" fmla="*/ 0 w 953036"/>
                  <a:gd name="connsiteY0" fmla="*/ 0 h 1223493"/>
                  <a:gd name="connsiteX1" fmla="*/ 592428 w 953036"/>
                  <a:gd name="connsiteY1" fmla="*/ 579550 h 1223493"/>
                  <a:gd name="connsiteX2" fmla="*/ 953036 w 953036"/>
                  <a:gd name="connsiteY2" fmla="*/ 1223493 h 1223493"/>
                  <a:gd name="connsiteX3" fmla="*/ 953036 w 953036"/>
                  <a:gd name="connsiteY3" fmla="*/ 1223493 h 1223493"/>
                </a:gdLst>
                <a:ahLst/>
                <a:cxnLst>
                  <a:cxn ang="0">
                    <a:pos x="connsiteX0" y="connsiteY0"/>
                  </a:cxn>
                  <a:cxn ang="0">
                    <a:pos x="connsiteX1" y="connsiteY1"/>
                  </a:cxn>
                  <a:cxn ang="0">
                    <a:pos x="connsiteX2" y="connsiteY2"/>
                  </a:cxn>
                  <a:cxn ang="0">
                    <a:pos x="connsiteX3" y="connsiteY3"/>
                  </a:cxn>
                </a:cxnLst>
                <a:rect l="l" t="t" r="r" b="b"/>
                <a:pathLst>
                  <a:path w="953036" h="1223493">
                    <a:moveTo>
                      <a:pt x="0" y="0"/>
                    </a:moveTo>
                    <a:cubicBezTo>
                      <a:pt x="216794" y="187817"/>
                      <a:pt x="433589" y="375635"/>
                      <a:pt x="592428" y="579550"/>
                    </a:cubicBezTo>
                    <a:cubicBezTo>
                      <a:pt x="751267" y="783465"/>
                      <a:pt x="953036" y="1223493"/>
                      <a:pt x="953036" y="1223493"/>
                    </a:cubicBezTo>
                    <a:lnTo>
                      <a:pt x="953036" y="1223493"/>
                    </a:lnTo>
                  </a:path>
                </a:pathLst>
              </a:cu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1" name="Straight Arrow Connector 50"/>
              <p:cNvCxnSpPr/>
              <p:nvPr/>
            </p:nvCxnSpPr>
            <p:spPr>
              <a:xfrm rot="16200000" flipH="1">
                <a:off x="7643834" y="4071943"/>
                <a:ext cx="214315" cy="7143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147" name="TextBox 29"/>
            <p:cNvSpPr txBox="1">
              <a:spLocks noChangeArrowheads="1"/>
            </p:cNvSpPr>
            <p:nvPr/>
          </p:nvSpPr>
          <p:spPr bwMode="auto">
            <a:xfrm>
              <a:off x="6000760" y="3857628"/>
              <a:ext cx="1752600" cy="369341"/>
            </a:xfrm>
            <a:prstGeom prst="rect">
              <a:avLst/>
            </a:prstGeom>
            <a:noFill/>
            <a:ln w="9525">
              <a:noFill/>
              <a:miter lim="800000"/>
              <a:headEnd/>
              <a:tailEnd/>
            </a:ln>
          </p:spPr>
          <p:txBody>
            <a:bodyPr>
              <a:spAutoFit/>
            </a:bodyPr>
            <a:lstStyle/>
            <a:p>
              <a:r>
                <a:rPr lang="en-US">
                  <a:latin typeface="Calibri" pitchFamily="34" charset="0"/>
                </a:rPr>
                <a:t>Province deport</a:t>
              </a:r>
            </a:p>
          </p:txBody>
        </p:sp>
        <p:sp>
          <p:nvSpPr>
            <p:cNvPr id="5148" name="TextBox 29"/>
            <p:cNvSpPr txBox="1">
              <a:spLocks noChangeArrowheads="1"/>
            </p:cNvSpPr>
            <p:nvPr/>
          </p:nvSpPr>
          <p:spPr bwMode="auto">
            <a:xfrm>
              <a:off x="3714744" y="3357562"/>
              <a:ext cx="1571636" cy="646331"/>
            </a:xfrm>
            <a:prstGeom prst="rect">
              <a:avLst/>
            </a:prstGeom>
            <a:noFill/>
            <a:ln w="9525">
              <a:noFill/>
              <a:miter lim="800000"/>
              <a:headEnd/>
              <a:tailEnd/>
            </a:ln>
          </p:spPr>
          <p:txBody>
            <a:bodyPr>
              <a:spAutoFit/>
            </a:bodyPr>
            <a:lstStyle/>
            <a:p>
              <a:r>
                <a:rPr lang="en-US">
                  <a:latin typeface="Calibri" pitchFamily="34" charset="0"/>
                </a:rPr>
                <a:t>Deport Other</a:t>
              </a:r>
            </a:p>
            <a:p>
              <a:r>
                <a:rPr lang="en-US">
                  <a:latin typeface="Calibri" pitchFamily="34" charset="0"/>
                </a:rPr>
                <a:t>Country</a:t>
              </a:r>
            </a:p>
          </p:txBody>
        </p:sp>
        <p:sp>
          <p:nvSpPr>
            <p:cNvPr id="5149" name="TextBox 29"/>
            <p:cNvSpPr txBox="1">
              <a:spLocks noChangeArrowheads="1"/>
            </p:cNvSpPr>
            <p:nvPr/>
          </p:nvSpPr>
          <p:spPr bwMode="auto">
            <a:xfrm>
              <a:off x="1462078" y="1857364"/>
              <a:ext cx="1752600" cy="369341"/>
            </a:xfrm>
            <a:prstGeom prst="rect">
              <a:avLst/>
            </a:prstGeom>
            <a:noFill/>
            <a:ln w="9525">
              <a:noFill/>
              <a:miter lim="800000"/>
              <a:headEnd/>
              <a:tailEnd/>
            </a:ln>
          </p:spPr>
          <p:txBody>
            <a:bodyPr>
              <a:spAutoFit/>
            </a:bodyPr>
            <a:lstStyle/>
            <a:p>
              <a:r>
                <a:rPr lang="en-US">
                  <a:latin typeface="Calibri" pitchFamily="34" charset="0"/>
                </a:rPr>
                <a:t>Province deport</a:t>
              </a:r>
            </a:p>
          </p:txBody>
        </p:sp>
        <p:sp>
          <p:nvSpPr>
            <p:cNvPr id="5150" name="TextBox 29"/>
            <p:cNvSpPr txBox="1">
              <a:spLocks noChangeArrowheads="1"/>
            </p:cNvSpPr>
            <p:nvPr/>
          </p:nvSpPr>
          <p:spPr bwMode="auto">
            <a:xfrm>
              <a:off x="1319202" y="4845609"/>
              <a:ext cx="1752600" cy="369341"/>
            </a:xfrm>
            <a:prstGeom prst="rect">
              <a:avLst/>
            </a:prstGeom>
            <a:noFill/>
            <a:ln w="9525">
              <a:noFill/>
              <a:miter lim="800000"/>
              <a:headEnd/>
              <a:tailEnd/>
            </a:ln>
          </p:spPr>
          <p:txBody>
            <a:bodyPr>
              <a:spAutoFit/>
            </a:bodyPr>
            <a:lstStyle/>
            <a:p>
              <a:r>
                <a:rPr lang="en-US">
                  <a:latin typeface="Calibri" pitchFamily="34" charset="0"/>
                </a:rPr>
                <a:t>One Country</a:t>
              </a:r>
            </a:p>
          </p:txBody>
        </p:sp>
        <p:sp>
          <p:nvSpPr>
            <p:cNvPr id="5151" name="TextBox 29"/>
            <p:cNvSpPr txBox="1">
              <a:spLocks noChangeArrowheads="1"/>
            </p:cNvSpPr>
            <p:nvPr/>
          </p:nvSpPr>
          <p:spPr bwMode="auto">
            <a:xfrm>
              <a:off x="6215074" y="5631427"/>
              <a:ext cx="1752600" cy="369341"/>
            </a:xfrm>
            <a:prstGeom prst="rect">
              <a:avLst/>
            </a:prstGeom>
            <a:noFill/>
            <a:ln w="9525">
              <a:noFill/>
              <a:miter lim="800000"/>
              <a:headEnd/>
              <a:tailEnd/>
            </a:ln>
          </p:spPr>
          <p:txBody>
            <a:bodyPr>
              <a:spAutoFit/>
            </a:bodyPr>
            <a:lstStyle/>
            <a:p>
              <a:r>
                <a:rPr lang="en-US">
                  <a:latin typeface="Calibri" pitchFamily="34" charset="0"/>
                </a:rPr>
                <a:t>Another Country</a:t>
              </a:r>
            </a:p>
          </p:txBody>
        </p:sp>
      </p:grpSp>
      <p:cxnSp>
        <p:nvCxnSpPr>
          <p:cNvPr id="30" name="Straight Connector 29"/>
          <p:cNvCxnSpPr>
            <a:stCxn id="31767" idx="3"/>
            <a:endCxn id="31770" idx="1"/>
          </p:cNvCxnSpPr>
          <p:nvPr/>
        </p:nvCxnSpPr>
        <p:spPr>
          <a:xfrm>
            <a:off x="1387475" y="2487613"/>
            <a:ext cx="1127125" cy="209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770" idx="2"/>
            <a:endCxn id="31769" idx="0"/>
          </p:cNvCxnSpPr>
          <p:nvPr/>
        </p:nvCxnSpPr>
        <p:spPr>
          <a:xfrm rot="16200000" flipH="1">
            <a:off x="2547144" y="3396456"/>
            <a:ext cx="674688" cy="117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769" idx="1"/>
            <a:endCxn id="31768" idx="3"/>
          </p:cNvCxnSpPr>
          <p:nvPr/>
        </p:nvCxnSpPr>
        <p:spPr>
          <a:xfrm rot="10800000">
            <a:off x="1504950" y="4108450"/>
            <a:ext cx="1127125"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1767" idx="2"/>
            <a:endCxn id="31768" idx="0"/>
          </p:cNvCxnSpPr>
          <p:nvPr/>
        </p:nvCxnSpPr>
        <p:spPr>
          <a:xfrm rot="16200000" flipH="1">
            <a:off x="745331" y="3239294"/>
            <a:ext cx="779463" cy="117475"/>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286125" y="3357563"/>
            <a:ext cx="285750" cy="428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5286375" y="3000375"/>
            <a:ext cx="285750" cy="428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a:endCxn id="40" idx="4"/>
          </p:cNvCxnSpPr>
          <p:nvPr/>
        </p:nvCxnSpPr>
        <p:spPr>
          <a:xfrm rot="16200000" flipV="1">
            <a:off x="3036094" y="4179094"/>
            <a:ext cx="1214437" cy="4286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31" name="TextBox 49"/>
          <p:cNvSpPr txBox="1">
            <a:spLocks noChangeArrowheads="1"/>
          </p:cNvSpPr>
          <p:nvPr/>
        </p:nvSpPr>
        <p:spPr bwMode="auto">
          <a:xfrm>
            <a:off x="3286125" y="5000625"/>
            <a:ext cx="1928813" cy="523875"/>
          </a:xfrm>
          <a:prstGeom prst="rect">
            <a:avLst/>
          </a:prstGeom>
          <a:noFill/>
          <a:ln w="9525">
            <a:noFill/>
            <a:miter lim="800000"/>
            <a:headEnd/>
            <a:tailEnd/>
          </a:ln>
        </p:spPr>
        <p:txBody>
          <a:bodyPr>
            <a:spAutoFit/>
          </a:bodyPr>
          <a:lstStyle/>
          <a:p>
            <a:r>
              <a:rPr lang="en-US" sz="1400"/>
              <a:t>International Deport of Sri Lanka</a:t>
            </a:r>
          </a:p>
        </p:txBody>
      </p:sp>
      <p:cxnSp>
        <p:nvCxnSpPr>
          <p:cNvPr id="55" name="Straight Arrow Connector 54"/>
          <p:cNvCxnSpPr>
            <a:endCxn id="41" idx="1"/>
          </p:cNvCxnSpPr>
          <p:nvPr/>
        </p:nvCxnSpPr>
        <p:spPr>
          <a:xfrm rot="16200000" flipH="1">
            <a:off x="4489450" y="2225675"/>
            <a:ext cx="1063625" cy="61277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33" name="TextBox 55"/>
          <p:cNvSpPr txBox="1">
            <a:spLocks noChangeArrowheads="1"/>
          </p:cNvSpPr>
          <p:nvPr/>
        </p:nvSpPr>
        <p:spPr bwMode="auto">
          <a:xfrm>
            <a:off x="3500438" y="1476375"/>
            <a:ext cx="1928812" cy="523875"/>
          </a:xfrm>
          <a:prstGeom prst="rect">
            <a:avLst/>
          </a:prstGeom>
          <a:noFill/>
          <a:ln w="9525">
            <a:noFill/>
            <a:miter lim="800000"/>
            <a:headEnd/>
            <a:tailEnd/>
          </a:ln>
        </p:spPr>
        <p:txBody>
          <a:bodyPr>
            <a:spAutoFit/>
          </a:bodyPr>
          <a:lstStyle/>
          <a:p>
            <a:r>
              <a:rPr lang="en-US" sz="1400"/>
              <a:t>International Deport of Other Country</a:t>
            </a:r>
          </a:p>
        </p:txBody>
      </p:sp>
      <p:grpSp>
        <p:nvGrpSpPr>
          <p:cNvPr id="7" name="Group 58"/>
          <p:cNvGrpSpPr>
            <a:grpSpLocks/>
          </p:cNvGrpSpPr>
          <p:nvPr/>
        </p:nvGrpSpPr>
        <p:grpSpPr bwMode="auto">
          <a:xfrm>
            <a:off x="1387475" y="2487613"/>
            <a:ext cx="1898650" cy="1620837"/>
            <a:chOff x="1387928" y="2487529"/>
            <a:chExt cx="1826750" cy="1621376"/>
          </a:xfrm>
        </p:grpSpPr>
        <p:cxnSp>
          <p:nvCxnSpPr>
            <p:cNvPr id="44" name="Straight Connector 43"/>
            <p:cNvCxnSpPr>
              <a:stCxn id="31767" idx="3"/>
            </p:cNvCxnSpPr>
            <p:nvPr/>
          </p:nvCxnSpPr>
          <p:spPr>
            <a:xfrm>
              <a:off x="1387928" y="2487529"/>
              <a:ext cx="1826750" cy="94170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1768" idx="3"/>
            </p:cNvCxnSpPr>
            <p:nvPr/>
          </p:nvCxnSpPr>
          <p:spPr>
            <a:xfrm flipV="1">
              <a:off x="1504009" y="3429229"/>
              <a:ext cx="1710669" cy="679676"/>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1769" idx="0"/>
            </p:cNvCxnSpPr>
            <p:nvPr/>
          </p:nvCxnSpPr>
          <p:spPr>
            <a:xfrm rot="5400000" flipH="1" flipV="1">
              <a:off x="2896912" y="3475121"/>
              <a:ext cx="363659" cy="271874"/>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1770" idx="3"/>
            </p:cNvCxnSpPr>
            <p:nvPr/>
          </p:nvCxnSpPr>
          <p:spPr>
            <a:xfrm>
              <a:off x="3071104" y="2697149"/>
              <a:ext cx="143574" cy="73208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714375" y="2162175"/>
            <a:ext cx="3786188" cy="3357563"/>
            <a:chOff x="-142908" y="1357298"/>
            <a:chExt cx="5715040" cy="4572032"/>
          </a:xfrm>
        </p:grpSpPr>
        <p:grpSp>
          <p:nvGrpSpPr>
            <p:cNvPr id="3" name="Group 59"/>
            <p:cNvGrpSpPr>
              <a:grpSpLocks/>
            </p:cNvGrpSpPr>
            <p:nvPr/>
          </p:nvGrpSpPr>
          <p:grpSpPr bwMode="auto">
            <a:xfrm>
              <a:off x="285720" y="2071678"/>
              <a:ext cx="5286412" cy="3176711"/>
              <a:chOff x="3428992" y="1665506"/>
              <a:chExt cx="5286412" cy="3176711"/>
            </a:xfrm>
          </p:grpSpPr>
          <p:pic>
            <p:nvPicPr>
              <p:cNvPr id="6160" name="Picture 6" descr="C:\Documents and Settings\Upul\Desktop\Sir Note\Picture\New Folder\5.jpg"/>
              <p:cNvPicPr>
                <a:picLocks noChangeAspect="1" noChangeArrowheads="1"/>
              </p:cNvPicPr>
              <p:nvPr/>
            </p:nvPicPr>
            <p:blipFill>
              <a:blip r:embed="rId2" cstate="print"/>
              <a:srcRect/>
              <a:stretch>
                <a:fillRect/>
              </a:stretch>
            </p:blipFill>
            <p:spPr bwMode="auto">
              <a:xfrm>
                <a:off x="4286248" y="3845486"/>
                <a:ext cx="643110" cy="658058"/>
              </a:xfrm>
              <a:prstGeom prst="rect">
                <a:avLst/>
              </a:prstGeom>
              <a:noFill/>
              <a:ln w="9525">
                <a:noFill/>
                <a:miter lim="800000"/>
                <a:headEnd/>
                <a:tailEnd/>
              </a:ln>
            </p:spPr>
          </p:pic>
          <p:pic>
            <p:nvPicPr>
              <p:cNvPr id="6161" name="Picture 7" descr="C:\Documents and Settings\Upul\Desktop\Sir Note\Picture\New Folder\8.jpg"/>
              <p:cNvPicPr>
                <a:picLocks noChangeAspect="1" noChangeArrowheads="1"/>
              </p:cNvPicPr>
              <p:nvPr/>
            </p:nvPicPr>
            <p:blipFill>
              <a:blip r:embed="rId3" cstate="print"/>
              <a:srcRect/>
              <a:stretch>
                <a:fillRect/>
              </a:stretch>
            </p:blipFill>
            <p:spPr bwMode="auto">
              <a:xfrm>
                <a:off x="3428992" y="2928934"/>
                <a:ext cx="804606" cy="477610"/>
              </a:xfrm>
              <a:prstGeom prst="rect">
                <a:avLst/>
              </a:prstGeom>
              <a:noFill/>
              <a:ln w="9525">
                <a:noFill/>
                <a:miter lim="800000"/>
                <a:headEnd/>
                <a:tailEnd/>
              </a:ln>
            </p:spPr>
          </p:pic>
          <p:pic>
            <p:nvPicPr>
              <p:cNvPr id="6162" name="Picture 8" descr="C:\Documents and Settings\Upul\Desktop\Sir Note\Picture\New Folder\6.jpg"/>
              <p:cNvPicPr>
                <a:picLocks noChangeAspect="1" noChangeArrowheads="1"/>
              </p:cNvPicPr>
              <p:nvPr/>
            </p:nvPicPr>
            <p:blipFill>
              <a:blip r:embed="rId4" cstate="print"/>
              <a:srcRect/>
              <a:stretch>
                <a:fillRect/>
              </a:stretch>
            </p:blipFill>
            <p:spPr bwMode="auto">
              <a:xfrm>
                <a:off x="4322882" y="2179115"/>
                <a:ext cx="614985" cy="810634"/>
              </a:xfrm>
              <a:prstGeom prst="rect">
                <a:avLst/>
              </a:prstGeom>
              <a:noFill/>
              <a:ln w="9525">
                <a:noFill/>
                <a:miter lim="800000"/>
                <a:headEnd/>
                <a:tailEnd/>
              </a:ln>
            </p:spPr>
          </p:pic>
          <p:pic>
            <p:nvPicPr>
              <p:cNvPr id="6163" name="Picture 9" descr="C:\Documents and Settings\Upul\Desktop\Sir Note\Picture\New Folder\7.jpg"/>
              <p:cNvPicPr>
                <a:picLocks noChangeAspect="1" noChangeArrowheads="1"/>
              </p:cNvPicPr>
              <p:nvPr/>
            </p:nvPicPr>
            <p:blipFill>
              <a:blip r:embed="rId5" cstate="print"/>
              <a:srcRect/>
              <a:stretch>
                <a:fillRect/>
              </a:stretch>
            </p:blipFill>
            <p:spPr bwMode="auto">
              <a:xfrm>
                <a:off x="5491354" y="1665506"/>
                <a:ext cx="804606" cy="477610"/>
              </a:xfrm>
              <a:prstGeom prst="rect">
                <a:avLst/>
              </a:prstGeom>
              <a:noFill/>
              <a:ln w="9525">
                <a:noFill/>
                <a:miter lim="800000"/>
                <a:headEnd/>
                <a:tailEnd/>
              </a:ln>
            </p:spPr>
          </p:pic>
          <p:pic>
            <p:nvPicPr>
              <p:cNvPr id="6164" name="Picture 8" descr="C:\Documents and Settings\Upul\Desktop\Sir Note\Picture\New Folder\6.jpg"/>
              <p:cNvPicPr>
                <a:picLocks noChangeAspect="1" noChangeArrowheads="1"/>
              </p:cNvPicPr>
              <p:nvPr/>
            </p:nvPicPr>
            <p:blipFill>
              <a:blip r:embed="rId4" cstate="print"/>
              <a:srcRect/>
              <a:stretch>
                <a:fillRect/>
              </a:stretch>
            </p:blipFill>
            <p:spPr bwMode="auto">
              <a:xfrm>
                <a:off x="6721324" y="2393992"/>
                <a:ext cx="614985" cy="810634"/>
              </a:xfrm>
              <a:prstGeom prst="rect">
                <a:avLst/>
              </a:prstGeom>
              <a:noFill/>
              <a:ln w="9525">
                <a:noFill/>
                <a:miter lim="800000"/>
                <a:headEnd/>
                <a:tailEnd/>
              </a:ln>
            </p:spPr>
          </p:pic>
          <p:pic>
            <p:nvPicPr>
              <p:cNvPr id="6165" name="Picture 6" descr="C:\Documents and Settings\Upul\Desktop\Sir Note\Picture\New Folder\5.jpg"/>
              <p:cNvPicPr>
                <a:picLocks noChangeAspect="1" noChangeArrowheads="1"/>
              </p:cNvPicPr>
              <p:nvPr/>
            </p:nvPicPr>
            <p:blipFill>
              <a:blip r:embed="rId2" cstate="print"/>
              <a:srcRect/>
              <a:stretch>
                <a:fillRect/>
              </a:stretch>
            </p:blipFill>
            <p:spPr bwMode="auto">
              <a:xfrm>
                <a:off x="6352333" y="3898126"/>
                <a:ext cx="643110" cy="658058"/>
              </a:xfrm>
              <a:prstGeom prst="rect">
                <a:avLst/>
              </a:prstGeom>
              <a:noFill/>
              <a:ln w="9525">
                <a:noFill/>
                <a:miter lim="800000"/>
                <a:headEnd/>
                <a:tailEnd/>
              </a:ln>
            </p:spPr>
          </p:pic>
          <p:pic>
            <p:nvPicPr>
              <p:cNvPr id="6166" name="Picture 7" descr="C:\Documents and Settings\Upul\Desktop\Sir Note\Picture\New Folder\8.jpg"/>
              <p:cNvPicPr>
                <a:picLocks noChangeAspect="1" noChangeArrowheads="1"/>
              </p:cNvPicPr>
              <p:nvPr/>
            </p:nvPicPr>
            <p:blipFill>
              <a:blip r:embed="rId3" cstate="print"/>
              <a:srcRect/>
              <a:stretch>
                <a:fillRect/>
              </a:stretch>
            </p:blipFill>
            <p:spPr bwMode="auto">
              <a:xfrm flipH="1">
                <a:off x="7572396" y="3286124"/>
                <a:ext cx="804606" cy="477610"/>
              </a:xfrm>
              <a:prstGeom prst="rect">
                <a:avLst/>
              </a:prstGeom>
              <a:noFill/>
              <a:ln w="9525">
                <a:noFill/>
                <a:miter lim="800000"/>
                <a:headEnd/>
                <a:tailEnd/>
              </a:ln>
            </p:spPr>
          </p:pic>
          <p:sp>
            <p:nvSpPr>
              <p:cNvPr id="6167" name="TextBox 28"/>
              <p:cNvSpPr txBox="1">
                <a:spLocks noChangeArrowheads="1"/>
              </p:cNvSpPr>
              <p:nvPr/>
            </p:nvSpPr>
            <p:spPr bwMode="auto">
              <a:xfrm>
                <a:off x="3606914" y="4416990"/>
                <a:ext cx="2089224" cy="425227"/>
              </a:xfrm>
              <a:prstGeom prst="rect">
                <a:avLst/>
              </a:prstGeom>
              <a:noFill/>
              <a:ln w="9525">
                <a:noFill/>
                <a:miter lim="800000"/>
                <a:headEnd/>
                <a:tailEnd/>
              </a:ln>
            </p:spPr>
            <p:txBody>
              <a:bodyPr>
                <a:spAutoFit/>
              </a:bodyPr>
              <a:lstStyle/>
              <a:p>
                <a:r>
                  <a:rPr lang="en-US" sz="1400">
                    <a:latin typeface="Calibri" pitchFamily="34" charset="0"/>
                  </a:rPr>
                  <a:t>District deport</a:t>
                </a:r>
              </a:p>
            </p:txBody>
          </p:sp>
          <p:sp>
            <p:nvSpPr>
              <p:cNvPr id="6168" name="TextBox 29"/>
              <p:cNvSpPr txBox="1">
                <a:spLocks noChangeArrowheads="1"/>
              </p:cNvSpPr>
              <p:nvPr/>
            </p:nvSpPr>
            <p:spPr bwMode="auto">
              <a:xfrm>
                <a:off x="6372212" y="2071678"/>
                <a:ext cx="2343192" cy="307777"/>
              </a:xfrm>
              <a:prstGeom prst="rect">
                <a:avLst/>
              </a:prstGeom>
              <a:noFill/>
              <a:ln w="9525">
                <a:noFill/>
                <a:miter lim="800000"/>
                <a:headEnd/>
                <a:tailEnd/>
              </a:ln>
            </p:spPr>
            <p:txBody>
              <a:bodyPr>
                <a:spAutoFit/>
              </a:bodyPr>
              <a:lstStyle/>
              <a:p>
                <a:r>
                  <a:rPr lang="en-US" sz="1400">
                    <a:latin typeface="Calibri" pitchFamily="34" charset="0"/>
                  </a:rPr>
                  <a:t>Province deport</a:t>
                </a:r>
              </a:p>
            </p:txBody>
          </p:sp>
          <p:sp>
            <p:nvSpPr>
              <p:cNvPr id="6169" name="TextBox 30"/>
              <p:cNvSpPr txBox="1">
                <a:spLocks noChangeArrowheads="1"/>
              </p:cNvSpPr>
              <p:nvPr/>
            </p:nvSpPr>
            <p:spPr bwMode="auto">
              <a:xfrm>
                <a:off x="3514724" y="1857364"/>
                <a:ext cx="2200284" cy="307777"/>
              </a:xfrm>
              <a:prstGeom prst="rect">
                <a:avLst/>
              </a:prstGeom>
              <a:noFill/>
              <a:ln w="9525">
                <a:noFill/>
                <a:miter lim="800000"/>
                <a:headEnd/>
                <a:tailEnd/>
              </a:ln>
            </p:spPr>
            <p:txBody>
              <a:bodyPr>
                <a:spAutoFit/>
              </a:bodyPr>
              <a:lstStyle/>
              <a:p>
                <a:r>
                  <a:rPr lang="en-US" sz="1400">
                    <a:latin typeface="Calibri" pitchFamily="34" charset="0"/>
                  </a:rPr>
                  <a:t>Province deport</a:t>
                </a:r>
              </a:p>
            </p:txBody>
          </p:sp>
          <p:sp>
            <p:nvSpPr>
              <p:cNvPr id="6170" name="TextBox 31"/>
              <p:cNvSpPr txBox="1">
                <a:spLocks noChangeArrowheads="1"/>
              </p:cNvSpPr>
              <p:nvPr/>
            </p:nvSpPr>
            <p:spPr bwMode="auto">
              <a:xfrm>
                <a:off x="5803969" y="4500570"/>
                <a:ext cx="2214578" cy="307777"/>
              </a:xfrm>
              <a:prstGeom prst="rect">
                <a:avLst/>
              </a:prstGeom>
              <a:noFill/>
              <a:ln w="9525">
                <a:noFill/>
                <a:miter lim="800000"/>
                <a:headEnd/>
                <a:tailEnd/>
              </a:ln>
            </p:spPr>
            <p:txBody>
              <a:bodyPr>
                <a:spAutoFit/>
              </a:bodyPr>
              <a:lstStyle/>
              <a:p>
                <a:r>
                  <a:rPr lang="en-US" sz="1400">
                    <a:latin typeface="Calibri" pitchFamily="34" charset="0"/>
                  </a:rPr>
                  <a:t>District deport</a:t>
                </a:r>
              </a:p>
            </p:txBody>
          </p:sp>
          <p:grpSp>
            <p:nvGrpSpPr>
              <p:cNvPr id="4" name="Group 56"/>
              <p:cNvGrpSpPr>
                <a:grpSpLocks/>
              </p:cNvGrpSpPr>
              <p:nvPr/>
            </p:nvGrpSpPr>
            <p:grpSpPr bwMode="auto">
              <a:xfrm>
                <a:off x="4243589" y="2928934"/>
                <a:ext cx="276896" cy="934728"/>
                <a:chOff x="4243589" y="2928934"/>
                <a:chExt cx="276896" cy="934728"/>
              </a:xfrm>
            </p:grpSpPr>
            <p:sp>
              <p:nvSpPr>
                <p:cNvPr id="45" name="Freeform 44"/>
                <p:cNvSpPr/>
                <p:nvPr/>
              </p:nvSpPr>
              <p:spPr>
                <a:xfrm>
                  <a:off x="4244015" y="2961522"/>
                  <a:ext cx="275568" cy="901437"/>
                </a:xfrm>
                <a:custGeom>
                  <a:avLst/>
                  <a:gdLst>
                    <a:gd name="connsiteX0" fmla="*/ 276896 w 276896"/>
                    <a:gd name="connsiteY0" fmla="*/ 901521 h 901521"/>
                    <a:gd name="connsiteX1" fmla="*/ 19318 w 276896"/>
                    <a:gd name="connsiteY1" fmla="*/ 463639 h 901521"/>
                    <a:gd name="connsiteX2" fmla="*/ 160986 w 276896"/>
                    <a:gd name="connsiteY2" fmla="*/ 0 h 901521"/>
                    <a:gd name="connsiteX3" fmla="*/ 160986 w 276896"/>
                    <a:gd name="connsiteY3" fmla="*/ 0 h 901521"/>
                  </a:gdLst>
                  <a:ahLst/>
                  <a:cxnLst>
                    <a:cxn ang="0">
                      <a:pos x="connsiteX0" y="connsiteY0"/>
                    </a:cxn>
                    <a:cxn ang="0">
                      <a:pos x="connsiteX1" y="connsiteY1"/>
                    </a:cxn>
                    <a:cxn ang="0">
                      <a:pos x="connsiteX2" y="connsiteY2"/>
                    </a:cxn>
                    <a:cxn ang="0">
                      <a:pos x="connsiteX3" y="connsiteY3"/>
                    </a:cxn>
                  </a:cxnLst>
                  <a:rect l="l" t="t" r="r" b="b"/>
                  <a:pathLst>
                    <a:path w="276896" h="901521">
                      <a:moveTo>
                        <a:pt x="276896" y="901521"/>
                      </a:moveTo>
                      <a:cubicBezTo>
                        <a:pt x="157766" y="757706"/>
                        <a:pt x="38636" y="613892"/>
                        <a:pt x="19318" y="463639"/>
                      </a:cubicBezTo>
                      <a:cubicBezTo>
                        <a:pt x="0" y="313386"/>
                        <a:pt x="160986" y="0"/>
                        <a:pt x="160986" y="0"/>
                      </a:cubicBezTo>
                      <a:lnTo>
                        <a:pt x="160986"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9" name="Straight Arrow Connector 48"/>
                <p:cNvCxnSpPr/>
                <p:nvPr/>
              </p:nvCxnSpPr>
              <p:spPr>
                <a:xfrm rot="5400000" flipH="1" flipV="1">
                  <a:off x="4321245" y="2964490"/>
                  <a:ext cx="142673" cy="718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57"/>
              <p:cNvGrpSpPr>
                <a:grpSpLocks/>
              </p:cNvGrpSpPr>
              <p:nvPr/>
            </p:nvGrpSpPr>
            <p:grpSpPr bwMode="auto">
              <a:xfrm>
                <a:off x="4906851" y="2180822"/>
                <a:ext cx="1790163" cy="266164"/>
                <a:chOff x="4906851" y="2180822"/>
                <a:chExt cx="1790163" cy="266164"/>
              </a:xfrm>
            </p:grpSpPr>
            <p:sp>
              <p:nvSpPr>
                <p:cNvPr id="46" name="Freeform 45"/>
                <p:cNvSpPr/>
                <p:nvPr/>
              </p:nvSpPr>
              <p:spPr>
                <a:xfrm>
                  <a:off x="4907773" y="2163850"/>
                  <a:ext cx="1789994" cy="283184"/>
                </a:xfrm>
                <a:custGeom>
                  <a:avLst/>
                  <a:gdLst>
                    <a:gd name="connsiteX0" fmla="*/ 0 w 1790163"/>
                    <a:gd name="connsiteY0" fmla="*/ 214648 h 266164"/>
                    <a:gd name="connsiteX1" fmla="*/ 888642 w 1790163"/>
                    <a:gd name="connsiteY1" fmla="*/ 8586 h 266164"/>
                    <a:gd name="connsiteX2" fmla="*/ 1790163 w 1790163"/>
                    <a:gd name="connsiteY2" fmla="*/ 266164 h 266164"/>
                  </a:gdLst>
                  <a:ahLst/>
                  <a:cxnLst>
                    <a:cxn ang="0">
                      <a:pos x="connsiteX0" y="connsiteY0"/>
                    </a:cxn>
                    <a:cxn ang="0">
                      <a:pos x="connsiteX1" y="connsiteY1"/>
                    </a:cxn>
                    <a:cxn ang="0">
                      <a:pos x="connsiteX2" y="connsiteY2"/>
                    </a:cxn>
                  </a:cxnLst>
                  <a:rect l="l" t="t" r="r" b="b"/>
                  <a:pathLst>
                    <a:path w="1790163" h="266164">
                      <a:moveTo>
                        <a:pt x="0" y="214648"/>
                      </a:moveTo>
                      <a:cubicBezTo>
                        <a:pt x="295141" y="107324"/>
                        <a:pt x="590282" y="0"/>
                        <a:pt x="888642" y="8586"/>
                      </a:cubicBezTo>
                      <a:cubicBezTo>
                        <a:pt x="1187002" y="17172"/>
                        <a:pt x="1488582" y="141668"/>
                        <a:pt x="1790163" y="26616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2" name="Straight Arrow Connector 51"/>
                <p:cNvCxnSpPr>
                  <a:endCxn id="46" idx="2"/>
                </p:cNvCxnSpPr>
                <p:nvPr/>
              </p:nvCxnSpPr>
              <p:spPr>
                <a:xfrm>
                  <a:off x="6501275" y="2356242"/>
                  <a:ext cx="196492" cy="907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8"/>
              <p:cNvGrpSpPr>
                <a:grpSpLocks/>
              </p:cNvGrpSpPr>
              <p:nvPr/>
            </p:nvGrpSpPr>
            <p:grpSpPr bwMode="auto">
              <a:xfrm>
                <a:off x="7000892" y="3206839"/>
                <a:ext cx="606230" cy="1150855"/>
                <a:chOff x="7000892" y="3206839"/>
                <a:chExt cx="606230" cy="1150855"/>
              </a:xfrm>
            </p:grpSpPr>
            <p:sp>
              <p:nvSpPr>
                <p:cNvPr id="47" name="Freeform 46"/>
                <p:cNvSpPr/>
                <p:nvPr/>
              </p:nvSpPr>
              <p:spPr>
                <a:xfrm>
                  <a:off x="7035636" y="3205797"/>
                  <a:ext cx="589475" cy="1108961"/>
                </a:xfrm>
                <a:custGeom>
                  <a:avLst/>
                  <a:gdLst>
                    <a:gd name="connsiteX0" fmla="*/ 283335 w 575257"/>
                    <a:gd name="connsiteY0" fmla="*/ 0 h 1107584"/>
                    <a:gd name="connsiteX1" fmla="*/ 528034 w 575257"/>
                    <a:gd name="connsiteY1" fmla="*/ 476519 h 1107584"/>
                    <a:gd name="connsiteX2" fmla="*/ 0 w 575257"/>
                    <a:gd name="connsiteY2" fmla="*/ 1107584 h 1107584"/>
                  </a:gdLst>
                  <a:ahLst/>
                  <a:cxnLst>
                    <a:cxn ang="0">
                      <a:pos x="connsiteX0" y="connsiteY0"/>
                    </a:cxn>
                    <a:cxn ang="0">
                      <a:pos x="connsiteX1" y="connsiteY1"/>
                    </a:cxn>
                    <a:cxn ang="0">
                      <a:pos x="connsiteX2" y="connsiteY2"/>
                    </a:cxn>
                  </a:cxnLst>
                  <a:rect l="l" t="t" r="r" b="b"/>
                  <a:pathLst>
                    <a:path w="575257" h="1107584">
                      <a:moveTo>
                        <a:pt x="283335" y="0"/>
                      </a:moveTo>
                      <a:cubicBezTo>
                        <a:pt x="429296" y="145961"/>
                        <a:pt x="575257" y="291922"/>
                        <a:pt x="528034" y="476519"/>
                      </a:cubicBezTo>
                      <a:cubicBezTo>
                        <a:pt x="480811" y="661116"/>
                        <a:pt x="240405" y="884350"/>
                        <a:pt x="0" y="110758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6" name="Straight Arrow Connector 55"/>
                <p:cNvCxnSpPr/>
                <p:nvPr/>
              </p:nvCxnSpPr>
              <p:spPr>
                <a:xfrm rot="5400000">
                  <a:off x="7011027" y="4206381"/>
                  <a:ext cx="142673" cy="1605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1" name="Oval 60"/>
            <p:cNvSpPr/>
            <p:nvPr/>
          </p:nvSpPr>
          <p:spPr>
            <a:xfrm>
              <a:off x="-142908" y="1357298"/>
              <a:ext cx="5643153" cy="4572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147" name="Picture 4" descr="C:\Documents and Settings\Upul\Desktop\Sir Note\Picture\tel.jpg"/>
          <p:cNvPicPr>
            <a:picLocks noChangeAspect="1" noChangeArrowheads="1"/>
          </p:cNvPicPr>
          <p:nvPr/>
        </p:nvPicPr>
        <p:blipFill>
          <a:blip r:embed="rId6" cstate="print"/>
          <a:srcRect/>
          <a:stretch>
            <a:fillRect/>
          </a:stretch>
        </p:blipFill>
        <p:spPr bwMode="auto">
          <a:xfrm>
            <a:off x="685800" y="6091238"/>
            <a:ext cx="742950" cy="481012"/>
          </a:xfrm>
          <a:prstGeom prst="rect">
            <a:avLst/>
          </a:prstGeom>
          <a:noFill/>
          <a:ln w="9525">
            <a:noFill/>
            <a:miter lim="800000"/>
            <a:headEnd/>
            <a:tailEnd/>
          </a:ln>
        </p:spPr>
      </p:pic>
      <p:sp>
        <p:nvSpPr>
          <p:cNvPr id="64" name="Rectangle 63"/>
          <p:cNvSpPr/>
          <p:nvPr/>
        </p:nvSpPr>
        <p:spPr>
          <a:xfrm>
            <a:off x="1500188" y="5091113"/>
            <a:ext cx="285750" cy="3571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8" name="Straight Connector 67"/>
          <p:cNvCxnSpPr/>
          <p:nvPr/>
        </p:nvCxnSpPr>
        <p:spPr>
          <a:xfrm rot="5400000" flipH="1" flipV="1">
            <a:off x="1143000" y="5662613"/>
            <a:ext cx="714375" cy="2857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50" name="TextBox 70"/>
          <p:cNvSpPr txBox="1">
            <a:spLocks noChangeArrowheads="1"/>
          </p:cNvSpPr>
          <p:nvPr/>
        </p:nvSpPr>
        <p:spPr bwMode="auto">
          <a:xfrm>
            <a:off x="1428750" y="5805488"/>
            <a:ext cx="1500188" cy="307975"/>
          </a:xfrm>
          <a:prstGeom prst="rect">
            <a:avLst/>
          </a:prstGeom>
          <a:noFill/>
          <a:ln w="9525">
            <a:noFill/>
            <a:miter lim="800000"/>
            <a:headEnd/>
            <a:tailEnd/>
          </a:ln>
        </p:spPr>
        <p:txBody>
          <a:bodyPr>
            <a:spAutoFit/>
          </a:bodyPr>
          <a:lstStyle/>
          <a:p>
            <a:r>
              <a:rPr lang="en-US" sz="1400"/>
              <a:t>Access Network</a:t>
            </a:r>
          </a:p>
        </p:txBody>
      </p:sp>
      <p:grpSp>
        <p:nvGrpSpPr>
          <p:cNvPr id="7" name="Group 76"/>
          <p:cNvGrpSpPr>
            <a:grpSpLocks/>
          </p:cNvGrpSpPr>
          <p:nvPr/>
        </p:nvGrpSpPr>
        <p:grpSpPr bwMode="auto">
          <a:xfrm>
            <a:off x="5143500" y="1071562"/>
            <a:ext cx="3643313" cy="3500438"/>
            <a:chOff x="5214942" y="285728"/>
            <a:chExt cx="3643338" cy="3500462"/>
          </a:xfrm>
        </p:grpSpPr>
        <p:sp>
          <p:nvSpPr>
            <p:cNvPr id="72" name="Oval 71"/>
            <p:cNvSpPr/>
            <p:nvPr/>
          </p:nvSpPr>
          <p:spPr>
            <a:xfrm>
              <a:off x="5214942" y="285728"/>
              <a:ext cx="3643338" cy="32861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5214942" y="928670"/>
              <a:ext cx="357190" cy="50006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8286776" y="714356"/>
              <a:ext cx="357189" cy="5000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7000892" y="3286124"/>
              <a:ext cx="357189" cy="5000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6" name="Up Arrow 75"/>
          <p:cNvSpPr/>
          <p:nvPr/>
        </p:nvSpPr>
        <p:spPr>
          <a:xfrm rot="3538451">
            <a:off x="4587081" y="2872582"/>
            <a:ext cx="357187" cy="571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3" name="TextBox 78"/>
          <p:cNvSpPr txBox="1">
            <a:spLocks noChangeArrowheads="1"/>
          </p:cNvSpPr>
          <p:nvPr/>
        </p:nvSpPr>
        <p:spPr bwMode="auto">
          <a:xfrm>
            <a:off x="5500688" y="428625"/>
            <a:ext cx="2357437" cy="369888"/>
          </a:xfrm>
          <a:prstGeom prst="rect">
            <a:avLst/>
          </a:prstGeom>
          <a:noFill/>
          <a:ln w="9525">
            <a:noFill/>
            <a:miter lim="800000"/>
            <a:headEnd/>
            <a:tailEnd/>
          </a:ln>
        </p:spPr>
        <p:txBody>
          <a:bodyPr>
            <a:spAutoFit/>
          </a:bodyPr>
          <a:lstStyle/>
          <a:p>
            <a:r>
              <a:rPr lang="en-US"/>
              <a:t>Domestic Transport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3"/>
          </a:xfrm>
        </p:spPr>
        <p:txBody>
          <a:bodyPr rtlCol="0">
            <a:normAutofit/>
          </a:bodyPr>
          <a:lstStyle/>
          <a:p>
            <a:pPr algn="l" eaLnBrk="1" fontAlgn="auto" hangingPunct="1">
              <a:spcAft>
                <a:spcPts val="0"/>
              </a:spcAft>
              <a:defRPr/>
            </a:pPr>
            <a:r>
              <a:rPr lang="en-US" sz="4000" b="1" dirty="0" smtClean="0">
                <a:solidFill>
                  <a:schemeClr val="accent6">
                    <a:lumMod val="75000"/>
                  </a:schemeClr>
                </a:solidFill>
              </a:rPr>
              <a:t>Telecom Network in Summary</a:t>
            </a:r>
            <a:endParaRPr lang="en-US" sz="4000" b="1" dirty="0">
              <a:solidFill>
                <a:schemeClr val="accent6">
                  <a:lumMod val="75000"/>
                </a:schemeClr>
              </a:solidFill>
            </a:endParaRPr>
          </a:p>
        </p:txBody>
      </p:sp>
      <p:grpSp>
        <p:nvGrpSpPr>
          <p:cNvPr id="3" name="Group 89"/>
          <p:cNvGrpSpPr>
            <a:grpSpLocks/>
          </p:cNvGrpSpPr>
          <p:nvPr/>
        </p:nvGrpSpPr>
        <p:grpSpPr bwMode="auto">
          <a:xfrm>
            <a:off x="914400" y="1066800"/>
            <a:ext cx="7162800" cy="4919663"/>
            <a:chOff x="914400" y="935865"/>
            <a:chExt cx="7162800" cy="4919867"/>
          </a:xfrm>
        </p:grpSpPr>
        <p:grpSp>
          <p:nvGrpSpPr>
            <p:cNvPr id="4" name="Group 66"/>
            <p:cNvGrpSpPr>
              <a:grpSpLocks/>
            </p:cNvGrpSpPr>
            <p:nvPr/>
          </p:nvGrpSpPr>
          <p:grpSpPr bwMode="auto">
            <a:xfrm>
              <a:off x="1755877" y="1143000"/>
              <a:ext cx="5330723" cy="4454282"/>
              <a:chOff x="914400" y="1295400"/>
              <a:chExt cx="5330723" cy="4454282"/>
            </a:xfrm>
          </p:grpSpPr>
          <p:grpSp>
            <p:nvGrpSpPr>
              <p:cNvPr id="5" name="Group 65"/>
              <p:cNvGrpSpPr>
                <a:grpSpLocks/>
              </p:cNvGrpSpPr>
              <p:nvPr/>
            </p:nvGrpSpPr>
            <p:grpSpPr bwMode="auto">
              <a:xfrm>
                <a:off x="914400" y="1295400"/>
                <a:ext cx="5330723" cy="4454282"/>
                <a:chOff x="921232" y="1295400"/>
                <a:chExt cx="5330723" cy="4454282"/>
              </a:xfrm>
            </p:grpSpPr>
            <p:grpSp>
              <p:nvGrpSpPr>
                <p:cNvPr id="6" name="Group 64"/>
                <p:cNvGrpSpPr>
                  <a:grpSpLocks/>
                </p:cNvGrpSpPr>
                <p:nvPr/>
              </p:nvGrpSpPr>
              <p:grpSpPr bwMode="auto">
                <a:xfrm>
                  <a:off x="921232" y="1295400"/>
                  <a:ext cx="5330723" cy="4454282"/>
                  <a:chOff x="921232" y="1295400"/>
                  <a:chExt cx="5330723" cy="4454282"/>
                </a:xfrm>
              </p:grpSpPr>
              <p:sp>
                <p:nvSpPr>
                  <p:cNvPr id="8" name="Oval 7"/>
                  <p:cNvSpPr/>
                  <p:nvPr/>
                </p:nvSpPr>
                <p:spPr>
                  <a:xfrm>
                    <a:off x="1143380" y="1523258"/>
                    <a:ext cx="3505200" cy="23622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2411647">
                    <a:off x="4019930" y="3853805"/>
                    <a:ext cx="2232025" cy="14653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2"/>
                  <p:cNvGrpSpPr>
                    <a:grpSpLocks/>
                  </p:cNvGrpSpPr>
                  <p:nvPr/>
                </p:nvGrpSpPr>
                <p:grpSpPr bwMode="auto">
                  <a:xfrm>
                    <a:off x="1831691" y="1295400"/>
                    <a:ext cx="385864" cy="611487"/>
                    <a:chOff x="1831691" y="1556795"/>
                    <a:chExt cx="385864" cy="611487"/>
                  </a:xfrm>
                </p:grpSpPr>
                <p:sp>
                  <p:nvSpPr>
                    <p:cNvPr id="10" name="Rectangle 9"/>
                    <p:cNvSpPr/>
                    <p:nvPr/>
                  </p:nvSpPr>
                  <p:spPr>
                    <a:xfrm rot="19483900">
                      <a:off x="1910143" y="1556044"/>
                      <a:ext cx="307975" cy="60327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12" name="TextBox 10"/>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1" name="Group 13"/>
                  <p:cNvGrpSpPr>
                    <a:grpSpLocks/>
                  </p:cNvGrpSpPr>
                  <p:nvPr/>
                </p:nvGrpSpPr>
                <p:grpSpPr bwMode="auto">
                  <a:xfrm rot="-2680684">
                    <a:off x="921232" y="2104716"/>
                    <a:ext cx="385864" cy="611487"/>
                    <a:chOff x="1831691" y="1556795"/>
                    <a:chExt cx="385864" cy="611487"/>
                  </a:xfrm>
                </p:grpSpPr>
                <p:sp>
                  <p:nvSpPr>
                    <p:cNvPr id="15" name="Rectangle 14"/>
                    <p:cNvSpPr/>
                    <p:nvPr/>
                  </p:nvSpPr>
                  <p:spPr>
                    <a:xfrm rot="19483900">
                      <a:off x="1905695" y="1554791"/>
                      <a:ext cx="307975" cy="6096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10" name="TextBox 15"/>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2" name="Group 16"/>
                  <p:cNvGrpSpPr>
                    <a:grpSpLocks/>
                  </p:cNvGrpSpPr>
                  <p:nvPr/>
                </p:nvGrpSpPr>
                <p:grpSpPr bwMode="auto">
                  <a:xfrm rot="-6320306">
                    <a:off x="1372155" y="3237792"/>
                    <a:ext cx="385864" cy="611487"/>
                    <a:chOff x="1831691" y="1556795"/>
                    <a:chExt cx="385864" cy="611487"/>
                  </a:xfrm>
                </p:grpSpPr>
                <p:sp>
                  <p:nvSpPr>
                    <p:cNvPr id="18" name="Rectangle 17"/>
                    <p:cNvSpPr/>
                    <p:nvPr/>
                  </p:nvSpPr>
                  <p:spPr>
                    <a:xfrm rot="19483900">
                      <a:off x="1910259" y="1556880"/>
                      <a:ext cx="307988" cy="61118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8" name="TextBox 18"/>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3" name="Group 19"/>
                  <p:cNvGrpSpPr>
                    <a:grpSpLocks/>
                  </p:cNvGrpSpPr>
                  <p:nvPr/>
                </p:nvGrpSpPr>
                <p:grpSpPr bwMode="auto">
                  <a:xfrm rot="-8334434">
                    <a:off x="2508706" y="3680423"/>
                    <a:ext cx="385864" cy="611487"/>
                    <a:chOff x="1831691" y="1556795"/>
                    <a:chExt cx="385864" cy="611487"/>
                  </a:xfrm>
                </p:grpSpPr>
                <p:sp>
                  <p:nvSpPr>
                    <p:cNvPr id="21" name="Rectangle 20"/>
                    <p:cNvSpPr/>
                    <p:nvPr/>
                  </p:nvSpPr>
                  <p:spPr>
                    <a:xfrm rot="19483900">
                      <a:off x="1918472" y="1559497"/>
                      <a:ext cx="304800" cy="61756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6" name="TextBox 21"/>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sp>
                <p:nvSpPr>
                  <p:cNvPr id="24" name="Rectangle 23"/>
                  <p:cNvSpPr/>
                  <p:nvPr/>
                </p:nvSpPr>
                <p:spPr>
                  <a:xfrm rot="19483900">
                    <a:off x="4116768" y="3350547"/>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Group 25"/>
                  <p:cNvGrpSpPr>
                    <a:grpSpLocks/>
                  </p:cNvGrpSpPr>
                  <p:nvPr/>
                </p:nvGrpSpPr>
                <p:grpSpPr bwMode="auto">
                  <a:xfrm rot="-2656535">
                    <a:off x="4425848" y="2257653"/>
                    <a:ext cx="385864" cy="611487"/>
                    <a:chOff x="1831691" y="1556795"/>
                    <a:chExt cx="385864" cy="611487"/>
                  </a:xfrm>
                </p:grpSpPr>
                <p:sp>
                  <p:nvSpPr>
                    <p:cNvPr id="27" name="Rectangle 26"/>
                    <p:cNvSpPr/>
                    <p:nvPr/>
                  </p:nvSpPr>
                  <p:spPr>
                    <a:xfrm rot="19483900">
                      <a:off x="1909304" y="1556549"/>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4" name="TextBox 27"/>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grpSp>
                <p:nvGrpSpPr>
                  <p:cNvPr id="16" name="Group 28"/>
                  <p:cNvGrpSpPr>
                    <a:grpSpLocks/>
                  </p:cNvGrpSpPr>
                  <p:nvPr/>
                </p:nvGrpSpPr>
                <p:grpSpPr bwMode="auto">
                  <a:xfrm rot="-6256573">
                    <a:off x="3505200" y="1447800"/>
                    <a:ext cx="385864" cy="611487"/>
                    <a:chOff x="1831691" y="1556795"/>
                    <a:chExt cx="385864" cy="611487"/>
                  </a:xfrm>
                </p:grpSpPr>
                <p:sp>
                  <p:nvSpPr>
                    <p:cNvPr id="30" name="Rectangle 29"/>
                    <p:cNvSpPr/>
                    <p:nvPr/>
                  </p:nvSpPr>
                  <p:spPr>
                    <a:xfrm rot="19483900">
                      <a:off x="1914327" y="1560188"/>
                      <a:ext cx="307988" cy="60960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02" name="TextBox 30"/>
                    <p:cNvSpPr txBox="1">
                      <a:spLocks noChangeArrowheads="1"/>
                    </p:cNvSpPr>
                    <p:nvPr/>
                  </p:nvSpPr>
                  <p:spPr bwMode="auto">
                    <a:xfrm rot="3283900">
                      <a:off x="1820681" y="1605723"/>
                      <a:ext cx="391352" cy="369332"/>
                    </a:xfrm>
                    <a:prstGeom prst="rect">
                      <a:avLst/>
                    </a:prstGeom>
                    <a:noFill/>
                    <a:ln w="9525">
                      <a:noFill/>
                      <a:miter lim="800000"/>
                      <a:headEnd/>
                      <a:tailEnd/>
                    </a:ln>
                  </p:spPr>
                  <p:txBody>
                    <a:bodyPr>
                      <a:spAutoFit/>
                    </a:bodyPr>
                    <a:lstStyle/>
                    <a:p>
                      <a:r>
                        <a:rPr lang="en-US">
                          <a:latin typeface="Calibri" pitchFamily="34" charset="0"/>
                        </a:rPr>
                        <a:t>LE</a:t>
                      </a:r>
                    </a:p>
                  </p:txBody>
                </p:sp>
              </p:grpSp>
              <p:sp>
                <p:nvSpPr>
                  <p:cNvPr id="33" name="Rectangle 32"/>
                  <p:cNvSpPr/>
                  <p:nvPr/>
                </p:nvSpPr>
                <p:spPr>
                  <a:xfrm rot="19483900">
                    <a:off x="5867780" y="5138147"/>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rot="2600824">
                    <a:off x="5612193" y="3715688"/>
                    <a:ext cx="307975" cy="61121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rot="2600824">
                    <a:off x="4434268" y="4974627"/>
                    <a:ext cx="307975" cy="6112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9" name="Straight Connector 38"/>
                <p:cNvCxnSpPr/>
                <p:nvPr/>
              </p:nvCxnSpPr>
              <p:spPr>
                <a:xfrm rot="5400000">
                  <a:off x="1142568" y="4114960"/>
                  <a:ext cx="9144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386" name="Picture 4" descr="C:\Documents and Settings\Upul\Desktop\Sir Note\Picture\tel.jpg"/>
              <p:cNvPicPr>
                <a:picLocks noChangeAspect="1" noChangeArrowheads="1"/>
              </p:cNvPicPr>
              <p:nvPr/>
            </p:nvPicPr>
            <p:blipFill>
              <a:blip r:embed="rId2" cstate="print"/>
              <a:srcRect/>
              <a:stretch>
                <a:fillRect/>
              </a:stretch>
            </p:blipFill>
            <p:spPr bwMode="auto">
              <a:xfrm>
                <a:off x="1219200" y="4572000"/>
                <a:ext cx="742950" cy="481013"/>
              </a:xfrm>
              <a:prstGeom prst="rect">
                <a:avLst/>
              </a:prstGeom>
              <a:noFill/>
              <a:ln w="9525">
                <a:noFill/>
                <a:miter lim="800000"/>
                <a:headEnd/>
                <a:tailEnd/>
              </a:ln>
            </p:spPr>
          </p:pic>
        </p:grpSp>
        <p:sp>
          <p:nvSpPr>
            <p:cNvPr id="15365" name="TextBox 50"/>
            <p:cNvSpPr txBox="1">
              <a:spLocks noChangeArrowheads="1"/>
            </p:cNvSpPr>
            <p:nvPr/>
          </p:nvSpPr>
          <p:spPr bwMode="auto">
            <a:xfrm>
              <a:off x="1905000" y="5029200"/>
              <a:ext cx="1600200" cy="369332"/>
            </a:xfrm>
            <a:prstGeom prst="rect">
              <a:avLst/>
            </a:prstGeom>
            <a:noFill/>
            <a:ln w="9525">
              <a:noFill/>
              <a:miter lim="800000"/>
              <a:headEnd/>
              <a:tailEnd/>
            </a:ln>
          </p:spPr>
          <p:txBody>
            <a:bodyPr>
              <a:spAutoFit/>
            </a:bodyPr>
            <a:lstStyle/>
            <a:p>
              <a:r>
                <a:rPr lang="en-US">
                  <a:latin typeface="Calibri" pitchFamily="34" charset="0"/>
                </a:rPr>
                <a:t> Land line</a:t>
              </a:r>
            </a:p>
          </p:txBody>
        </p:sp>
        <p:sp>
          <p:nvSpPr>
            <p:cNvPr id="15366" name="TextBox 51"/>
            <p:cNvSpPr txBox="1">
              <a:spLocks noChangeArrowheads="1"/>
            </p:cNvSpPr>
            <p:nvPr/>
          </p:nvSpPr>
          <p:spPr bwMode="auto">
            <a:xfrm>
              <a:off x="914400" y="1371600"/>
              <a:ext cx="1600200" cy="369332"/>
            </a:xfrm>
            <a:prstGeom prst="rect">
              <a:avLst/>
            </a:prstGeom>
            <a:noFill/>
            <a:ln w="9525">
              <a:noFill/>
              <a:miter lim="800000"/>
              <a:headEnd/>
              <a:tailEnd/>
            </a:ln>
          </p:spPr>
          <p:txBody>
            <a:bodyPr>
              <a:spAutoFit/>
            </a:bodyPr>
            <a:lstStyle/>
            <a:p>
              <a:r>
                <a:rPr lang="en-US">
                  <a:latin typeface="Calibri" pitchFamily="34" charset="0"/>
                </a:rPr>
                <a:t> Local EX</a:t>
              </a:r>
            </a:p>
          </p:txBody>
        </p:sp>
        <p:sp>
          <p:nvSpPr>
            <p:cNvPr id="15367" name="TextBox 52"/>
            <p:cNvSpPr txBox="1">
              <a:spLocks noChangeArrowheads="1"/>
            </p:cNvSpPr>
            <p:nvPr/>
          </p:nvSpPr>
          <p:spPr bwMode="auto">
            <a:xfrm>
              <a:off x="5943600" y="1371600"/>
              <a:ext cx="2133600" cy="369332"/>
            </a:xfrm>
            <a:prstGeom prst="rect">
              <a:avLst/>
            </a:prstGeom>
            <a:noFill/>
            <a:ln w="9525">
              <a:noFill/>
              <a:miter lim="800000"/>
              <a:headEnd/>
              <a:tailEnd/>
            </a:ln>
          </p:spPr>
          <p:txBody>
            <a:bodyPr>
              <a:spAutoFit/>
            </a:bodyPr>
            <a:lstStyle/>
            <a:p>
              <a:r>
                <a:rPr lang="en-US">
                  <a:latin typeface="Calibri" pitchFamily="34" charset="0"/>
                </a:rPr>
                <a:t>Domestic Transport</a:t>
              </a:r>
            </a:p>
          </p:txBody>
        </p:sp>
        <p:sp>
          <p:nvSpPr>
            <p:cNvPr id="15368" name="TextBox 53"/>
            <p:cNvSpPr txBox="1">
              <a:spLocks noChangeArrowheads="1"/>
            </p:cNvSpPr>
            <p:nvPr/>
          </p:nvSpPr>
          <p:spPr bwMode="auto">
            <a:xfrm>
              <a:off x="6248400" y="2819400"/>
              <a:ext cx="1600200" cy="646331"/>
            </a:xfrm>
            <a:prstGeom prst="rect">
              <a:avLst/>
            </a:prstGeom>
            <a:noFill/>
            <a:ln w="9525">
              <a:noFill/>
              <a:miter lim="800000"/>
              <a:headEnd/>
              <a:tailEnd/>
            </a:ln>
          </p:spPr>
          <p:txBody>
            <a:bodyPr>
              <a:spAutoFit/>
            </a:bodyPr>
            <a:lstStyle/>
            <a:p>
              <a:r>
                <a:rPr lang="en-US">
                  <a:latin typeface="Calibri" pitchFamily="34" charset="0"/>
                </a:rPr>
                <a:t> International Transport</a:t>
              </a:r>
            </a:p>
          </p:txBody>
        </p:sp>
        <p:grpSp>
          <p:nvGrpSpPr>
            <p:cNvPr id="17" name="Group 60"/>
            <p:cNvGrpSpPr>
              <a:grpSpLocks/>
            </p:cNvGrpSpPr>
            <p:nvPr/>
          </p:nvGrpSpPr>
          <p:grpSpPr bwMode="auto">
            <a:xfrm>
              <a:off x="1524000" y="4724400"/>
              <a:ext cx="457200" cy="381000"/>
              <a:chOff x="6934200" y="1371600"/>
              <a:chExt cx="457200" cy="381000"/>
            </a:xfrm>
          </p:grpSpPr>
          <p:sp>
            <p:nvSpPr>
              <p:cNvPr id="55" name="Oval 54"/>
              <p:cNvSpPr/>
              <p:nvPr/>
            </p:nvSpPr>
            <p:spPr>
              <a:xfrm>
                <a:off x="6934200" y="1370997"/>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4" name="TextBox 55"/>
              <p:cNvSpPr txBox="1">
                <a:spLocks noChangeArrowheads="1"/>
              </p:cNvSpPr>
              <p:nvPr/>
            </p:nvSpPr>
            <p:spPr bwMode="auto">
              <a:xfrm>
                <a:off x="6934200" y="1371600"/>
                <a:ext cx="457200" cy="369332"/>
              </a:xfrm>
              <a:prstGeom prst="rect">
                <a:avLst/>
              </a:prstGeom>
              <a:noFill/>
              <a:ln w="9525">
                <a:noFill/>
                <a:miter lim="800000"/>
                <a:headEnd/>
                <a:tailEnd/>
              </a:ln>
            </p:spPr>
            <p:txBody>
              <a:bodyPr>
                <a:spAutoFit/>
              </a:bodyPr>
              <a:lstStyle/>
              <a:p>
                <a:r>
                  <a:rPr lang="en-US">
                    <a:latin typeface="Calibri" pitchFamily="34" charset="0"/>
                  </a:rPr>
                  <a:t>01</a:t>
                </a:r>
              </a:p>
            </p:txBody>
          </p:sp>
        </p:grpSp>
        <p:grpSp>
          <p:nvGrpSpPr>
            <p:cNvPr id="19" name="Group 61"/>
            <p:cNvGrpSpPr>
              <a:grpSpLocks/>
            </p:cNvGrpSpPr>
            <p:nvPr/>
          </p:nvGrpSpPr>
          <p:grpSpPr bwMode="auto">
            <a:xfrm>
              <a:off x="1828800" y="3810000"/>
              <a:ext cx="457200" cy="381000"/>
              <a:chOff x="7696200" y="2514600"/>
              <a:chExt cx="457200" cy="381000"/>
            </a:xfrm>
          </p:grpSpPr>
          <p:sp>
            <p:nvSpPr>
              <p:cNvPr id="57" name="Oval 56"/>
              <p:cNvSpPr/>
              <p:nvPr/>
            </p:nvSpPr>
            <p:spPr>
              <a:xfrm>
                <a:off x="7696200" y="2513959"/>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2" name="TextBox 57"/>
              <p:cNvSpPr txBox="1">
                <a:spLocks noChangeArrowheads="1"/>
              </p:cNvSpPr>
              <p:nvPr/>
            </p:nvSpPr>
            <p:spPr bwMode="auto">
              <a:xfrm>
                <a:off x="7696200" y="2514600"/>
                <a:ext cx="457200" cy="369332"/>
              </a:xfrm>
              <a:prstGeom prst="rect">
                <a:avLst/>
              </a:prstGeom>
              <a:noFill/>
              <a:ln w="9525">
                <a:noFill/>
                <a:miter lim="800000"/>
                <a:headEnd/>
                <a:tailEnd/>
              </a:ln>
            </p:spPr>
            <p:txBody>
              <a:bodyPr>
                <a:spAutoFit/>
              </a:bodyPr>
              <a:lstStyle/>
              <a:p>
                <a:r>
                  <a:rPr lang="en-US">
                    <a:latin typeface="Calibri" pitchFamily="34" charset="0"/>
                  </a:rPr>
                  <a:t>02</a:t>
                </a:r>
              </a:p>
            </p:txBody>
          </p:sp>
        </p:grpSp>
        <p:grpSp>
          <p:nvGrpSpPr>
            <p:cNvPr id="20" name="Group 62"/>
            <p:cNvGrpSpPr>
              <a:grpSpLocks/>
            </p:cNvGrpSpPr>
            <p:nvPr/>
          </p:nvGrpSpPr>
          <p:grpSpPr bwMode="auto">
            <a:xfrm>
              <a:off x="1905000" y="1371600"/>
              <a:ext cx="457200" cy="381000"/>
              <a:chOff x="7848600" y="3581400"/>
              <a:chExt cx="457200" cy="381000"/>
            </a:xfrm>
          </p:grpSpPr>
          <p:sp>
            <p:nvSpPr>
              <p:cNvPr id="59" name="Oval 58"/>
              <p:cNvSpPr/>
              <p:nvPr/>
            </p:nvSpPr>
            <p:spPr>
              <a:xfrm>
                <a:off x="7848600" y="3580658"/>
                <a:ext cx="381000" cy="381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0" name="TextBox 59"/>
              <p:cNvSpPr txBox="1">
                <a:spLocks noChangeArrowheads="1"/>
              </p:cNvSpPr>
              <p:nvPr/>
            </p:nvSpPr>
            <p:spPr bwMode="auto">
              <a:xfrm>
                <a:off x="7848600" y="3581400"/>
                <a:ext cx="457200" cy="369332"/>
              </a:xfrm>
              <a:prstGeom prst="rect">
                <a:avLst/>
              </a:prstGeom>
              <a:noFill/>
              <a:ln w="9525">
                <a:noFill/>
                <a:miter lim="800000"/>
                <a:headEnd/>
                <a:tailEnd/>
              </a:ln>
            </p:spPr>
            <p:txBody>
              <a:bodyPr>
                <a:spAutoFit/>
              </a:bodyPr>
              <a:lstStyle/>
              <a:p>
                <a:r>
                  <a:rPr lang="en-US">
                    <a:latin typeface="Calibri" pitchFamily="34" charset="0"/>
                  </a:rPr>
                  <a:t>03</a:t>
                </a:r>
              </a:p>
            </p:txBody>
          </p:sp>
        </p:grpSp>
        <p:sp>
          <p:nvSpPr>
            <p:cNvPr id="15372" name="TextBox 63"/>
            <p:cNvSpPr txBox="1">
              <a:spLocks noChangeArrowheads="1"/>
            </p:cNvSpPr>
            <p:nvPr/>
          </p:nvSpPr>
          <p:spPr bwMode="auto">
            <a:xfrm>
              <a:off x="914400" y="3810000"/>
              <a:ext cx="1600200" cy="369332"/>
            </a:xfrm>
            <a:prstGeom prst="rect">
              <a:avLst/>
            </a:prstGeom>
            <a:noFill/>
            <a:ln w="9525">
              <a:noFill/>
              <a:miter lim="800000"/>
              <a:headEnd/>
              <a:tailEnd/>
            </a:ln>
          </p:spPr>
          <p:txBody>
            <a:bodyPr>
              <a:spAutoFit/>
            </a:bodyPr>
            <a:lstStyle/>
            <a:p>
              <a:r>
                <a:rPr lang="en-US">
                  <a:latin typeface="Calibri" pitchFamily="34" charset="0"/>
                </a:rPr>
                <a:t> Access</a:t>
              </a:r>
            </a:p>
          </p:txBody>
        </p:sp>
        <p:sp>
          <p:nvSpPr>
            <p:cNvPr id="84" name="Freeform 83"/>
            <p:cNvSpPr/>
            <p:nvPr/>
          </p:nvSpPr>
          <p:spPr>
            <a:xfrm>
              <a:off x="5640388" y="3161632"/>
              <a:ext cx="557212" cy="328627"/>
            </a:xfrm>
            <a:custGeom>
              <a:avLst/>
              <a:gdLst>
                <a:gd name="connsiteX0" fmla="*/ 0 w 555938"/>
                <a:gd name="connsiteY0" fmla="*/ 328412 h 328412"/>
                <a:gd name="connsiteX1" fmla="*/ 193184 w 555938"/>
                <a:gd name="connsiteY1" fmla="*/ 45076 h 328412"/>
                <a:gd name="connsiteX2" fmla="*/ 515155 w 555938"/>
                <a:gd name="connsiteY2" fmla="*/ 57955 h 328412"/>
                <a:gd name="connsiteX3" fmla="*/ 437882 w 555938"/>
                <a:gd name="connsiteY3" fmla="*/ 83713 h 328412"/>
                <a:gd name="connsiteX4" fmla="*/ 502277 w 555938"/>
                <a:gd name="connsiteY4" fmla="*/ 57955 h 328412"/>
                <a:gd name="connsiteX5" fmla="*/ 476519 w 555938"/>
                <a:gd name="connsiteY5" fmla="*/ 6440 h 328412"/>
                <a:gd name="connsiteX6" fmla="*/ 476519 w 555938"/>
                <a:gd name="connsiteY6" fmla="*/ 6440 h 32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938" h="328412">
                  <a:moveTo>
                    <a:pt x="0" y="328412"/>
                  </a:moveTo>
                  <a:cubicBezTo>
                    <a:pt x="53662" y="209282"/>
                    <a:pt x="107325" y="90152"/>
                    <a:pt x="193184" y="45076"/>
                  </a:cubicBezTo>
                  <a:cubicBezTo>
                    <a:pt x="279043" y="0"/>
                    <a:pt x="474372" y="51515"/>
                    <a:pt x="515155" y="57955"/>
                  </a:cubicBezTo>
                  <a:cubicBezTo>
                    <a:pt x="555938" y="64395"/>
                    <a:pt x="440028" y="83713"/>
                    <a:pt x="437882" y="83713"/>
                  </a:cubicBezTo>
                  <a:cubicBezTo>
                    <a:pt x="435736" y="83713"/>
                    <a:pt x="495838" y="70834"/>
                    <a:pt x="502277" y="57955"/>
                  </a:cubicBezTo>
                  <a:lnTo>
                    <a:pt x="476519" y="6440"/>
                  </a:lnTo>
                  <a:lnTo>
                    <a:pt x="476519" y="64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5" name="Freeform 84"/>
            <p:cNvSpPr/>
            <p:nvPr/>
          </p:nvSpPr>
          <p:spPr>
            <a:xfrm>
              <a:off x="3786188" y="935865"/>
              <a:ext cx="2689225" cy="492145"/>
            </a:xfrm>
            <a:custGeom>
              <a:avLst/>
              <a:gdLst>
                <a:gd name="connsiteX0" fmla="*/ 0 w 2689538"/>
                <a:gd name="connsiteY0" fmla="*/ 390659 h 491544"/>
                <a:gd name="connsiteX1" fmla="*/ 1468191 w 2689538"/>
                <a:gd name="connsiteY1" fmla="*/ 4293 h 491544"/>
                <a:gd name="connsiteX2" fmla="*/ 2524259 w 2689538"/>
                <a:gd name="connsiteY2" fmla="*/ 416417 h 491544"/>
                <a:gd name="connsiteX3" fmla="*/ 2459865 w 2689538"/>
                <a:gd name="connsiteY3" fmla="*/ 455053 h 491544"/>
                <a:gd name="connsiteX4" fmla="*/ 2575774 w 2689538"/>
                <a:gd name="connsiteY4" fmla="*/ 467932 h 491544"/>
                <a:gd name="connsiteX5" fmla="*/ 2575774 w 2689538"/>
                <a:gd name="connsiteY5" fmla="*/ 377780 h 491544"/>
                <a:gd name="connsiteX6" fmla="*/ 2562896 w 2689538"/>
                <a:gd name="connsiteY6" fmla="*/ 352022 h 4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538" h="491544">
                  <a:moveTo>
                    <a:pt x="0" y="390659"/>
                  </a:moveTo>
                  <a:cubicBezTo>
                    <a:pt x="523740" y="195329"/>
                    <a:pt x="1047481" y="0"/>
                    <a:pt x="1468191" y="4293"/>
                  </a:cubicBezTo>
                  <a:cubicBezTo>
                    <a:pt x="1888901" y="8586"/>
                    <a:pt x="2358980" y="341290"/>
                    <a:pt x="2524259" y="416417"/>
                  </a:cubicBezTo>
                  <a:cubicBezTo>
                    <a:pt x="2689538" y="491544"/>
                    <a:pt x="2451279" y="446467"/>
                    <a:pt x="2459865" y="455053"/>
                  </a:cubicBezTo>
                  <a:cubicBezTo>
                    <a:pt x="2468451" y="463639"/>
                    <a:pt x="2556456" y="480811"/>
                    <a:pt x="2575774" y="467932"/>
                  </a:cubicBezTo>
                  <a:cubicBezTo>
                    <a:pt x="2595092" y="455053"/>
                    <a:pt x="2577920" y="397098"/>
                    <a:pt x="2575774" y="377780"/>
                  </a:cubicBezTo>
                  <a:cubicBezTo>
                    <a:pt x="2573628" y="358462"/>
                    <a:pt x="2568262" y="355242"/>
                    <a:pt x="2562896" y="35202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375" name="TextBox 85"/>
            <p:cNvSpPr txBox="1">
              <a:spLocks noChangeArrowheads="1"/>
            </p:cNvSpPr>
            <p:nvPr/>
          </p:nvSpPr>
          <p:spPr bwMode="auto">
            <a:xfrm>
              <a:off x="6705600" y="38100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6" name="TextBox 86"/>
            <p:cNvSpPr txBox="1">
              <a:spLocks noChangeArrowheads="1"/>
            </p:cNvSpPr>
            <p:nvPr/>
          </p:nvSpPr>
          <p:spPr bwMode="auto">
            <a:xfrm>
              <a:off x="5029200" y="54102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7" name="TextBox 87"/>
            <p:cNvSpPr txBox="1">
              <a:spLocks noChangeArrowheads="1"/>
            </p:cNvSpPr>
            <p:nvPr/>
          </p:nvSpPr>
          <p:spPr bwMode="auto">
            <a:xfrm>
              <a:off x="6324600" y="54864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sp>
          <p:nvSpPr>
            <p:cNvPr id="15378" name="TextBox 88"/>
            <p:cNvSpPr txBox="1">
              <a:spLocks noChangeArrowheads="1"/>
            </p:cNvSpPr>
            <p:nvPr/>
          </p:nvSpPr>
          <p:spPr bwMode="auto">
            <a:xfrm>
              <a:off x="4572000" y="3505200"/>
              <a:ext cx="609600" cy="369332"/>
            </a:xfrm>
            <a:prstGeom prst="rect">
              <a:avLst/>
            </a:prstGeom>
            <a:noFill/>
            <a:ln w="9525">
              <a:noFill/>
              <a:miter lim="800000"/>
              <a:headEnd/>
              <a:tailEnd/>
            </a:ln>
          </p:spPr>
          <p:txBody>
            <a:bodyPr>
              <a:spAutoFit/>
            </a:bodyPr>
            <a:lstStyle/>
            <a:p>
              <a:r>
                <a:rPr lang="en-US">
                  <a:latin typeface="Calibri" pitchFamily="34" charset="0"/>
                </a:rPr>
                <a:t>IEX</a:t>
              </a: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26111" t="28444" r="25000" b="5779"/>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4384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838200" y="6019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648200" y="6019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534400" y="60198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458200" y="24384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 available to home</a:t>
            </a:r>
            <a:endParaRPr lang="en-GB" dirty="0"/>
          </a:p>
        </p:txBody>
      </p:sp>
      <p:sp>
        <p:nvSpPr>
          <p:cNvPr id="3" name="Content Placeholder 2"/>
          <p:cNvSpPr>
            <a:spLocks noGrp="1"/>
          </p:cNvSpPr>
          <p:nvPr>
            <p:ph idx="1"/>
          </p:nvPr>
        </p:nvSpPr>
        <p:spPr/>
        <p:txBody>
          <a:bodyPr/>
          <a:lstStyle/>
          <a:p>
            <a:r>
              <a:rPr lang="en-GB" dirty="0" smtClean="0"/>
              <a:t>FIXED TELEPHONE/ MOBILE TELEPHONE(DIFFERENT SERVICE PROVIDERS)</a:t>
            </a:r>
          </a:p>
          <a:p>
            <a:r>
              <a:rPr lang="en-GB" dirty="0" smtClean="0"/>
              <a:t>INTERNET &amp; E MAIL(DIFFERENT SERVICE PROVIDERS)</a:t>
            </a:r>
          </a:p>
          <a:p>
            <a:r>
              <a:rPr lang="en-GB" dirty="0" smtClean="0"/>
              <a:t>NORMAL /CABLE/SATTELITE---TV(DIFFERENT SERVICE PROVIDERS)</a:t>
            </a:r>
          </a:p>
          <a:p>
            <a:r>
              <a:rPr lang="en-GB" dirty="0" smtClean="0"/>
              <a:t>RADIO(DIFFERENT SERVICE PROVIDERS)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 name="Oval 72" descr="Shingle"/>
          <p:cNvSpPr>
            <a:spLocks noChangeArrowheads="1"/>
          </p:cNvSpPr>
          <p:nvPr/>
        </p:nvSpPr>
        <p:spPr bwMode="auto">
          <a:xfrm>
            <a:off x="2555875" y="2736850"/>
            <a:ext cx="4103688" cy="4076700"/>
          </a:xfrm>
          <a:prstGeom prst="ellipse">
            <a:avLst/>
          </a:prstGeom>
          <a:pattFill prst="shingle">
            <a:fgClr>
              <a:srgbClr val="FFCCFF"/>
            </a:fgClr>
            <a:bgClr>
              <a:schemeClr val="bg1"/>
            </a:bgClr>
          </a:pattFill>
          <a:ln w="9525">
            <a:solidFill>
              <a:srgbClr val="FF99CC"/>
            </a:solidFill>
            <a:round/>
            <a:headEnd/>
            <a:tailEnd/>
          </a:ln>
        </p:spPr>
        <p:txBody>
          <a:bodyPr wrap="none" anchor="ctr"/>
          <a:lstStyle/>
          <a:p>
            <a:endParaRPr lang="en-GB"/>
          </a:p>
        </p:txBody>
      </p:sp>
      <p:sp>
        <p:nvSpPr>
          <p:cNvPr id="2119" name="Oval 71" descr="Dotted grid"/>
          <p:cNvSpPr>
            <a:spLocks noChangeArrowheads="1"/>
          </p:cNvSpPr>
          <p:nvPr/>
        </p:nvSpPr>
        <p:spPr bwMode="auto">
          <a:xfrm>
            <a:off x="6551613" y="4221163"/>
            <a:ext cx="2592387" cy="2636837"/>
          </a:xfrm>
          <a:prstGeom prst="ellipse">
            <a:avLst/>
          </a:prstGeom>
          <a:pattFill prst="dotGrid">
            <a:fgClr>
              <a:srgbClr val="99CC00"/>
            </a:fgClr>
            <a:bgClr>
              <a:schemeClr val="bg1"/>
            </a:bgClr>
          </a:pattFill>
          <a:ln w="9525">
            <a:solidFill>
              <a:srgbClr val="99CC00"/>
            </a:solidFill>
            <a:round/>
            <a:headEnd/>
            <a:tailEnd/>
          </a:ln>
        </p:spPr>
        <p:txBody>
          <a:bodyPr wrap="none" anchor="ctr"/>
          <a:lstStyle/>
          <a:p>
            <a:endParaRPr lang="en-GB"/>
          </a:p>
        </p:txBody>
      </p:sp>
      <p:sp>
        <p:nvSpPr>
          <p:cNvPr id="2123" name="Oval 75"/>
          <p:cNvSpPr>
            <a:spLocks noChangeArrowheads="1"/>
          </p:cNvSpPr>
          <p:nvPr/>
        </p:nvSpPr>
        <p:spPr bwMode="auto">
          <a:xfrm>
            <a:off x="0" y="2997200"/>
            <a:ext cx="2592388" cy="3860800"/>
          </a:xfrm>
          <a:prstGeom prst="ellipse">
            <a:avLst/>
          </a:prstGeom>
          <a:pattFill prst="diagBrick">
            <a:fgClr>
              <a:schemeClr val="accent1"/>
            </a:fgClr>
            <a:bgClr>
              <a:schemeClr val="bg1"/>
            </a:bgClr>
          </a:pattFill>
          <a:ln w="9525">
            <a:solidFill>
              <a:srgbClr val="33CCCC"/>
            </a:solidFill>
            <a:round/>
            <a:headEnd/>
            <a:tailEnd/>
          </a:ln>
        </p:spPr>
        <p:txBody>
          <a:bodyPr wrap="none" anchor="ctr"/>
          <a:lstStyle/>
          <a:p>
            <a:endParaRPr lang="en-GB"/>
          </a:p>
        </p:txBody>
      </p:sp>
      <p:pic>
        <p:nvPicPr>
          <p:cNvPr id="2078" name="Picture 30" descr="email"/>
          <p:cNvPicPr>
            <a:picLocks noChangeAspect="1" noChangeArrowheads="1" noCrop="1"/>
          </p:cNvPicPr>
          <p:nvPr/>
        </p:nvPicPr>
        <p:blipFill>
          <a:blip r:embed="rId2" cstate="print"/>
          <a:srcRect/>
          <a:stretch>
            <a:fillRect/>
          </a:stretch>
        </p:blipFill>
        <p:spPr bwMode="auto">
          <a:xfrm>
            <a:off x="7666038" y="2058988"/>
            <a:ext cx="1370012" cy="1370012"/>
          </a:xfrm>
          <a:prstGeom prst="rect">
            <a:avLst/>
          </a:prstGeom>
          <a:noFill/>
          <a:ln w="9525">
            <a:noFill/>
            <a:miter lim="800000"/>
            <a:headEnd/>
            <a:tailEnd/>
          </a:ln>
        </p:spPr>
      </p:pic>
      <p:pic>
        <p:nvPicPr>
          <p:cNvPr id="2069" name="Picture 21" descr="free tv"/>
          <p:cNvPicPr>
            <a:picLocks noChangeAspect="1" noChangeArrowheads="1" noCrop="1"/>
          </p:cNvPicPr>
          <p:nvPr/>
        </p:nvPicPr>
        <p:blipFill>
          <a:blip r:embed="rId3" cstate="print"/>
          <a:srcRect/>
          <a:stretch>
            <a:fillRect/>
          </a:stretch>
        </p:blipFill>
        <p:spPr bwMode="auto">
          <a:xfrm>
            <a:off x="2484438" y="1844675"/>
            <a:ext cx="1439862" cy="1439863"/>
          </a:xfrm>
          <a:prstGeom prst="rect">
            <a:avLst/>
          </a:prstGeom>
          <a:noFill/>
          <a:ln w="9525">
            <a:noFill/>
            <a:miter lim="800000"/>
            <a:headEnd/>
            <a:tailEnd/>
          </a:ln>
        </p:spPr>
      </p:pic>
      <p:pic>
        <p:nvPicPr>
          <p:cNvPr id="2066" name="Picture 18" descr="4951211"/>
          <p:cNvPicPr>
            <a:picLocks noChangeAspect="1" noChangeArrowheads="1" noCrop="1"/>
          </p:cNvPicPr>
          <p:nvPr/>
        </p:nvPicPr>
        <p:blipFill>
          <a:blip r:embed="rId4" cstate="print"/>
          <a:srcRect/>
          <a:stretch>
            <a:fillRect/>
          </a:stretch>
        </p:blipFill>
        <p:spPr bwMode="auto">
          <a:xfrm>
            <a:off x="1908175" y="1797050"/>
            <a:ext cx="857250" cy="857250"/>
          </a:xfrm>
          <a:prstGeom prst="rect">
            <a:avLst/>
          </a:prstGeom>
          <a:noFill/>
          <a:ln w="9525">
            <a:noFill/>
            <a:miter lim="800000"/>
            <a:headEnd/>
            <a:tailEnd/>
          </a:ln>
        </p:spPr>
      </p:pic>
      <p:pic>
        <p:nvPicPr>
          <p:cNvPr id="2052" name="Picture 4" descr="MC910217021[2]"/>
          <p:cNvPicPr>
            <a:picLocks noChangeAspect="1" noChangeArrowheads="1"/>
          </p:cNvPicPr>
          <p:nvPr/>
        </p:nvPicPr>
        <p:blipFill>
          <a:blip r:embed="rId5" cstate="print"/>
          <a:srcRect/>
          <a:stretch>
            <a:fillRect/>
          </a:stretch>
        </p:blipFill>
        <p:spPr bwMode="auto">
          <a:xfrm>
            <a:off x="3443288" y="4437063"/>
            <a:ext cx="1992312" cy="2089150"/>
          </a:xfrm>
          <a:prstGeom prst="rect">
            <a:avLst/>
          </a:prstGeom>
          <a:noFill/>
          <a:ln w="9525">
            <a:noFill/>
            <a:miter lim="800000"/>
            <a:headEnd/>
            <a:tailEnd/>
          </a:ln>
        </p:spPr>
      </p:pic>
      <p:sp>
        <p:nvSpPr>
          <p:cNvPr id="2057" name="Rectangle 5"/>
          <p:cNvSpPr>
            <a:spLocks noGrp="1" noChangeArrowheads="1"/>
          </p:cNvSpPr>
          <p:nvPr>
            <p:ph type="ctrTitle"/>
          </p:nvPr>
        </p:nvSpPr>
        <p:spPr>
          <a:xfrm>
            <a:off x="323850" y="-26988"/>
            <a:ext cx="8569325" cy="749301"/>
          </a:xfrm>
          <a:noFill/>
        </p:spPr>
        <p:txBody>
          <a:bodyPr/>
          <a:lstStyle/>
          <a:p>
            <a:pPr eaLnBrk="1" hangingPunct="1"/>
            <a:r>
              <a:rPr lang="en-GB" sz="3200" smtClean="0">
                <a:solidFill>
                  <a:srgbClr val="0099FF"/>
                </a:solidFill>
                <a:latin typeface="Times New Roman" pitchFamily="18" charset="0"/>
              </a:rPr>
              <a:t>A house got 3 different Communication Types</a:t>
            </a:r>
            <a:endParaRPr lang="en-US" sz="3200" smtClean="0">
              <a:solidFill>
                <a:srgbClr val="0099FF"/>
              </a:solidFill>
              <a:latin typeface="Times New Roman" pitchFamily="18" charset="0"/>
            </a:endParaRPr>
          </a:p>
        </p:txBody>
      </p:sp>
      <p:sp>
        <p:nvSpPr>
          <p:cNvPr id="2054" name="Rectangle 6"/>
          <p:cNvSpPr>
            <a:spLocks noChangeArrowheads="1"/>
          </p:cNvSpPr>
          <p:nvPr/>
        </p:nvSpPr>
        <p:spPr bwMode="auto">
          <a:xfrm>
            <a:off x="1185863" y="44926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Voice</a:t>
            </a:r>
            <a:endParaRPr lang="en-US" sz="2800" b="1">
              <a:solidFill>
                <a:srgbClr val="FF6699"/>
              </a:solidFill>
              <a:latin typeface="Times New Roman" pitchFamily="18" charset="0"/>
            </a:endParaRPr>
          </a:p>
        </p:txBody>
      </p:sp>
      <p:sp>
        <p:nvSpPr>
          <p:cNvPr id="2055" name="Rectangle 7"/>
          <p:cNvSpPr>
            <a:spLocks noChangeArrowheads="1"/>
          </p:cNvSpPr>
          <p:nvPr/>
        </p:nvSpPr>
        <p:spPr bwMode="auto">
          <a:xfrm>
            <a:off x="4138613"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Video</a:t>
            </a:r>
            <a:endParaRPr lang="en-US" sz="2800" b="1">
              <a:solidFill>
                <a:srgbClr val="FF6699"/>
              </a:solidFill>
              <a:latin typeface="Times New Roman" pitchFamily="18" charset="0"/>
            </a:endParaRPr>
          </a:p>
        </p:txBody>
      </p:sp>
      <p:sp>
        <p:nvSpPr>
          <p:cNvPr id="2056" name="Rectangle 8"/>
          <p:cNvSpPr>
            <a:spLocks noChangeArrowheads="1"/>
          </p:cNvSpPr>
          <p:nvPr/>
        </p:nvSpPr>
        <p:spPr bwMode="auto">
          <a:xfrm>
            <a:off x="7019925" y="404813"/>
            <a:ext cx="1152525" cy="749300"/>
          </a:xfrm>
          <a:prstGeom prst="rect">
            <a:avLst/>
          </a:prstGeom>
          <a:noFill/>
          <a:ln w="9525">
            <a:noFill/>
            <a:miter lim="800000"/>
            <a:headEnd/>
            <a:tailEnd/>
          </a:ln>
        </p:spPr>
        <p:txBody>
          <a:bodyPr anchor="ctr"/>
          <a:lstStyle/>
          <a:p>
            <a:pPr algn="ctr"/>
            <a:r>
              <a:rPr lang="en-GB" sz="2800" b="1">
                <a:solidFill>
                  <a:srgbClr val="FF6699"/>
                </a:solidFill>
                <a:latin typeface="Times New Roman" pitchFamily="18" charset="0"/>
              </a:rPr>
              <a:t>Data</a:t>
            </a:r>
            <a:endParaRPr lang="en-US" sz="2800" b="1">
              <a:solidFill>
                <a:srgbClr val="FF6699"/>
              </a:solidFill>
              <a:latin typeface="Times New Roman" pitchFamily="18" charset="0"/>
            </a:endParaRPr>
          </a:p>
        </p:txBody>
      </p:sp>
      <p:pic>
        <p:nvPicPr>
          <p:cNvPr id="2062" name="Picture 14" descr="TelephoneRingingAnimated"/>
          <p:cNvPicPr>
            <a:picLocks noChangeAspect="1" noChangeArrowheads="1" noCrop="1"/>
          </p:cNvPicPr>
          <p:nvPr/>
        </p:nvPicPr>
        <p:blipFill>
          <a:blip r:embed="rId6" cstate="print"/>
          <a:srcRect/>
          <a:stretch>
            <a:fillRect/>
          </a:stretch>
        </p:blipFill>
        <p:spPr bwMode="auto">
          <a:xfrm>
            <a:off x="395288" y="1412875"/>
            <a:ext cx="1295400" cy="863600"/>
          </a:xfrm>
          <a:prstGeom prst="rect">
            <a:avLst/>
          </a:prstGeom>
          <a:noFill/>
          <a:ln w="9525">
            <a:noFill/>
            <a:miter lim="800000"/>
            <a:headEnd/>
            <a:tailEnd/>
          </a:ln>
        </p:spPr>
      </p:pic>
      <p:sp>
        <p:nvSpPr>
          <p:cNvPr id="2063" name="Text Box 15"/>
          <p:cNvSpPr txBox="1">
            <a:spLocks noChangeArrowheads="1"/>
          </p:cNvSpPr>
          <p:nvPr/>
        </p:nvSpPr>
        <p:spPr bwMode="auto">
          <a:xfrm>
            <a:off x="107950" y="2276475"/>
            <a:ext cx="19446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Land Phone</a:t>
            </a:r>
            <a:endParaRPr lang="en-US" sz="1600" b="1">
              <a:latin typeface="Times New Roman" pitchFamily="18" charset="0"/>
            </a:endParaRPr>
          </a:p>
        </p:txBody>
      </p:sp>
      <p:sp>
        <p:nvSpPr>
          <p:cNvPr id="2067" name="Text Box 19"/>
          <p:cNvSpPr txBox="1">
            <a:spLocks noChangeArrowheads="1"/>
          </p:cNvSpPr>
          <p:nvPr/>
        </p:nvSpPr>
        <p:spPr bwMode="auto">
          <a:xfrm>
            <a:off x="2268538" y="2444750"/>
            <a:ext cx="86360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Mobile</a:t>
            </a:r>
            <a:endParaRPr lang="en-US" sz="1600" b="1">
              <a:latin typeface="Times New Roman" pitchFamily="18" charset="0"/>
            </a:endParaRPr>
          </a:p>
        </p:txBody>
      </p:sp>
      <p:sp>
        <p:nvSpPr>
          <p:cNvPr id="2070" name="Text Box 22"/>
          <p:cNvSpPr txBox="1">
            <a:spLocks noChangeArrowheads="1"/>
          </p:cNvSpPr>
          <p:nvPr/>
        </p:nvSpPr>
        <p:spPr bwMode="auto">
          <a:xfrm>
            <a:off x="2411413" y="2995613"/>
            <a:ext cx="1873250" cy="336550"/>
          </a:xfrm>
          <a:prstGeom prst="rect">
            <a:avLst/>
          </a:prstGeom>
          <a:noFill/>
          <a:ln w="9525">
            <a:noFill/>
            <a:miter lim="800000"/>
            <a:headEnd/>
            <a:tailEnd/>
          </a:ln>
        </p:spPr>
        <p:txBody>
          <a:bodyPr>
            <a:spAutoFit/>
          </a:bodyPr>
          <a:lstStyle/>
          <a:p>
            <a:pPr>
              <a:spcBef>
                <a:spcPct val="50000"/>
              </a:spcBef>
            </a:pPr>
            <a:r>
              <a:rPr lang="en-GB" sz="1600" b="1">
                <a:latin typeface="Times New Roman" pitchFamily="18" charset="0"/>
              </a:rPr>
              <a:t>Free TV (Antenna)</a:t>
            </a:r>
            <a:endParaRPr lang="en-US" sz="1600" b="1">
              <a:latin typeface="Times New Roman" pitchFamily="18" charset="0"/>
            </a:endParaRPr>
          </a:p>
        </p:txBody>
      </p:sp>
      <p:pic>
        <p:nvPicPr>
          <p:cNvPr id="2071" name="Picture 23" descr="cable tv"/>
          <p:cNvPicPr>
            <a:picLocks noChangeAspect="1" noChangeArrowheads="1" noCrop="1"/>
          </p:cNvPicPr>
          <p:nvPr/>
        </p:nvPicPr>
        <p:blipFill>
          <a:blip r:embed="rId7" cstate="print"/>
          <a:srcRect/>
          <a:stretch>
            <a:fillRect/>
          </a:stretch>
        </p:blipFill>
        <p:spPr bwMode="auto">
          <a:xfrm>
            <a:off x="4211638" y="2133600"/>
            <a:ext cx="1223962" cy="1223963"/>
          </a:xfrm>
          <a:prstGeom prst="rect">
            <a:avLst/>
          </a:prstGeom>
          <a:noFill/>
          <a:ln w="9525">
            <a:noFill/>
            <a:miter lim="800000"/>
            <a:headEnd/>
            <a:tailEnd/>
          </a:ln>
        </p:spPr>
      </p:pic>
      <p:sp>
        <p:nvSpPr>
          <p:cNvPr id="2072" name="Text Box 24"/>
          <p:cNvSpPr txBox="1">
            <a:spLocks noChangeArrowheads="1"/>
          </p:cNvSpPr>
          <p:nvPr/>
        </p:nvSpPr>
        <p:spPr bwMode="auto">
          <a:xfrm>
            <a:off x="4283075" y="3357563"/>
            <a:ext cx="1081088"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Cable TV</a:t>
            </a:r>
            <a:endParaRPr lang="en-US" sz="1600" b="1">
              <a:latin typeface="Times New Roman" pitchFamily="18" charset="0"/>
            </a:endParaRPr>
          </a:p>
        </p:txBody>
      </p:sp>
      <p:pic>
        <p:nvPicPr>
          <p:cNvPr id="2073" name="Picture 25" descr="satelite"/>
          <p:cNvPicPr>
            <a:picLocks noChangeAspect="1" noChangeArrowheads="1" noCrop="1"/>
          </p:cNvPicPr>
          <p:nvPr/>
        </p:nvPicPr>
        <p:blipFill>
          <a:blip r:embed="rId8" cstate="print"/>
          <a:srcRect/>
          <a:stretch>
            <a:fillRect/>
          </a:stretch>
        </p:blipFill>
        <p:spPr bwMode="auto">
          <a:xfrm>
            <a:off x="5651500" y="1700213"/>
            <a:ext cx="1257300" cy="1257300"/>
          </a:xfrm>
          <a:prstGeom prst="rect">
            <a:avLst/>
          </a:prstGeom>
          <a:noFill/>
          <a:ln w="9525">
            <a:noFill/>
            <a:miter lim="800000"/>
            <a:headEnd/>
            <a:tailEnd/>
          </a:ln>
        </p:spPr>
      </p:pic>
      <p:sp>
        <p:nvSpPr>
          <p:cNvPr id="2074" name="Text Box 26"/>
          <p:cNvSpPr txBox="1">
            <a:spLocks noChangeArrowheads="1"/>
          </p:cNvSpPr>
          <p:nvPr/>
        </p:nvSpPr>
        <p:spPr bwMode="auto">
          <a:xfrm>
            <a:off x="5940425" y="2924175"/>
            <a:ext cx="12954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Satellite TV</a:t>
            </a:r>
            <a:endParaRPr lang="en-US" sz="1600" b="1">
              <a:latin typeface="Times New Roman" pitchFamily="18" charset="0"/>
            </a:endParaRPr>
          </a:p>
        </p:txBody>
      </p:sp>
      <p:pic>
        <p:nvPicPr>
          <p:cNvPr id="2076" name="Picture 28" descr="internet"/>
          <p:cNvPicPr>
            <a:picLocks noChangeAspect="1" noChangeArrowheads="1" noCrop="1"/>
          </p:cNvPicPr>
          <p:nvPr/>
        </p:nvPicPr>
        <p:blipFill>
          <a:blip r:embed="rId9" cstate="print"/>
          <a:srcRect/>
          <a:stretch>
            <a:fillRect/>
          </a:stretch>
        </p:blipFill>
        <p:spPr bwMode="auto">
          <a:xfrm>
            <a:off x="5938838" y="1341438"/>
            <a:ext cx="1225550" cy="1225550"/>
          </a:xfrm>
          <a:prstGeom prst="rect">
            <a:avLst/>
          </a:prstGeom>
          <a:noFill/>
          <a:ln w="9525">
            <a:noFill/>
            <a:miter lim="800000"/>
            <a:headEnd/>
            <a:tailEnd/>
          </a:ln>
        </p:spPr>
      </p:pic>
      <p:sp>
        <p:nvSpPr>
          <p:cNvPr id="2077" name="Text Box 29"/>
          <p:cNvSpPr txBox="1">
            <a:spLocks noChangeArrowheads="1"/>
          </p:cNvSpPr>
          <p:nvPr/>
        </p:nvSpPr>
        <p:spPr bwMode="auto">
          <a:xfrm>
            <a:off x="6154738" y="2303463"/>
            <a:ext cx="208915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Internet</a:t>
            </a:r>
            <a:endParaRPr lang="en-US" sz="1600" b="1">
              <a:latin typeface="Times New Roman" pitchFamily="18" charset="0"/>
            </a:endParaRPr>
          </a:p>
        </p:txBody>
      </p:sp>
      <p:sp>
        <p:nvSpPr>
          <p:cNvPr id="2079" name="Text Box 31"/>
          <p:cNvSpPr txBox="1">
            <a:spLocks noChangeArrowheads="1"/>
          </p:cNvSpPr>
          <p:nvPr/>
        </p:nvSpPr>
        <p:spPr bwMode="auto">
          <a:xfrm>
            <a:off x="7702550" y="3355975"/>
            <a:ext cx="1333500" cy="336550"/>
          </a:xfrm>
          <a:prstGeom prst="rect">
            <a:avLst/>
          </a:prstGeom>
          <a:noFill/>
          <a:ln w="9525">
            <a:noFill/>
            <a:miter lim="800000"/>
            <a:headEnd/>
            <a:tailEnd/>
          </a:ln>
        </p:spPr>
        <p:txBody>
          <a:bodyPr>
            <a:spAutoFit/>
          </a:bodyPr>
          <a:lstStyle/>
          <a:p>
            <a:pPr algn="ctr">
              <a:spcBef>
                <a:spcPct val="50000"/>
              </a:spcBef>
            </a:pPr>
            <a:r>
              <a:rPr lang="en-GB" sz="1600" b="1">
                <a:latin typeface="Times New Roman" pitchFamily="18" charset="0"/>
              </a:rPr>
              <a:t>E-mail</a:t>
            </a:r>
            <a:endParaRPr lang="en-US" sz="1600" b="1">
              <a:latin typeface="Times New Roman" pitchFamily="18" charset="0"/>
            </a:endParaRPr>
          </a:p>
        </p:txBody>
      </p:sp>
      <p:sp>
        <p:nvSpPr>
          <p:cNvPr id="2081" name="Line 33"/>
          <p:cNvSpPr>
            <a:spLocks noChangeShapeType="1"/>
          </p:cNvSpPr>
          <p:nvPr/>
        </p:nvSpPr>
        <p:spPr bwMode="auto">
          <a:xfrm>
            <a:off x="3419475" y="4005263"/>
            <a:ext cx="720725" cy="431800"/>
          </a:xfrm>
          <a:prstGeom prst="line">
            <a:avLst/>
          </a:prstGeom>
          <a:noFill/>
          <a:ln w="12700">
            <a:solidFill>
              <a:srgbClr val="993366"/>
            </a:solidFill>
            <a:round/>
            <a:headEnd type="triangle" w="med" len="med"/>
            <a:tailEnd type="triangle" w="med" len="med"/>
          </a:ln>
        </p:spPr>
        <p:txBody>
          <a:bodyPr/>
          <a:lstStyle/>
          <a:p>
            <a:endParaRPr lang="en-GB"/>
          </a:p>
        </p:txBody>
      </p:sp>
      <p:sp>
        <p:nvSpPr>
          <p:cNvPr id="2082" name="Line 34"/>
          <p:cNvSpPr>
            <a:spLocks noChangeShapeType="1"/>
          </p:cNvSpPr>
          <p:nvPr/>
        </p:nvSpPr>
        <p:spPr bwMode="auto">
          <a:xfrm>
            <a:off x="2195513" y="4724400"/>
            <a:ext cx="1296987" cy="360363"/>
          </a:xfrm>
          <a:prstGeom prst="line">
            <a:avLst/>
          </a:prstGeom>
          <a:noFill/>
          <a:ln w="12700">
            <a:solidFill>
              <a:srgbClr val="993366"/>
            </a:solidFill>
            <a:round/>
            <a:headEnd type="triangle" w="med" len="med"/>
            <a:tailEnd type="triangle" w="med" len="med"/>
          </a:ln>
        </p:spPr>
        <p:txBody>
          <a:bodyPr/>
          <a:lstStyle/>
          <a:p>
            <a:endParaRPr lang="en-GB"/>
          </a:p>
        </p:txBody>
      </p:sp>
      <p:sp>
        <p:nvSpPr>
          <p:cNvPr id="2083" name="Line 35"/>
          <p:cNvSpPr>
            <a:spLocks noChangeShapeType="1"/>
          </p:cNvSpPr>
          <p:nvPr/>
        </p:nvSpPr>
        <p:spPr bwMode="auto">
          <a:xfrm flipV="1">
            <a:off x="4572000" y="3860800"/>
            <a:ext cx="144463" cy="576263"/>
          </a:xfrm>
          <a:prstGeom prst="line">
            <a:avLst/>
          </a:prstGeom>
          <a:noFill/>
          <a:ln w="12700">
            <a:solidFill>
              <a:srgbClr val="993366"/>
            </a:solidFill>
            <a:round/>
            <a:headEnd type="triangle" w="med" len="med"/>
            <a:tailEnd type="triangle" w="med" len="med"/>
          </a:ln>
        </p:spPr>
        <p:txBody>
          <a:bodyPr/>
          <a:lstStyle/>
          <a:p>
            <a:endParaRPr lang="en-GB"/>
          </a:p>
        </p:txBody>
      </p:sp>
      <p:sp>
        <p:nvSpPr>
          <p:cNvPr id="2084" name="Line 36"/>
          <p:cNvSpPr>
            <a:spLocks noChangeShapeType="1"/>
          </p:cNvSpPr>
          <p:nvPr/>
        </p:nvSpPr>
        <p:spPr bwMode="auto">
          <a:xfrm flipV="1">
            <a:off x="5364163" y="4005263"/>
            <a:ext cx="792162" cy="503237"/>
          </a:xfrm>
          <a:prstGeom prst="line">
            <a:avLst/>
          </a:prstGeom>
          <a:noFill/>
          <a:ln w="12700">
            <a:solidFill>
              <a:srgbClr val="993366"/>
            </a:solidFill>
            <a:round/>
            <a:headEnd type="triangle" w="med" len="med"/>
            <a:tailEnd type="triangle" w="med" len="med"/>
          </a:ln>
        </p:spPr>
        <p:txBody>
          <a:bodyPr/>
          <a:lstStyle/>
          <a:p>
            <a:endParaRPr lang="en-GB"/>
          </a:p>
        </p:txBody>
      </p:sp>
      <p:sp>
        <p:nvSpPr>
          <p:cNvPr id="2085" name="Line 37"/>
          <p:cNvSpPr>
            <a:spLocks noChangeShapeType="1"/>
          </p:cNvSpPr>
          <p:nvPr/>
        </p:nvSpPr>
        <p:spPr bwMode="auto">
          <a:xfrm>
            <a:off x="5651500" y="5084763"/>
            <a:ext cx="936625"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6" name="Line 38"/>
          <p:cNvSpPr>
            <a:spLocks noChangeShapeType="1"/>
          </p:cNvSpPr>
          <p:nvPr/>
        </p:nvSpPr>
        <p:spPr bwMode="auto">
          <a:xfrm flipV="1">
            <a:off x="5867400" y="5876925"/>
            <a:ext cx="792163" cy="144463"/>
          </a:xfrm>
          <a:prstGeom prst="line">
            <a:avLst/>
          </a:prstGeom>
          <a:noFill/>
          <a:ln w="12700">
            <a:solidFill>
              <a:srgbClr val="993366"/>
            </a:solidFill>
            <a:round/>
            <a:headEnd type="triangle" w="med" len="med"/>
            <a:tailEnd type="triangle" w="med" len="med"/>
          </a:ln>
        </p:spPr>
        <p:txBody>
          <a:bodyPr/>
          <a:lstStyle/>
          <a:p>
            <a:endParaRPr lang="en-GB"/>
          </a:p>
        </p:txBody>
      </p:sp>
      <p:sp>
        <p:nvSpPr>
          <p:cNvPr id="2" name="Line 39"/>
          <p:cNvSpPr>
            <a:spLocks noChangeShapeType="1"/>
          </p:cNvSpPr>
          <p:nvPr/>
        </p:nvSpPr>
        <p:spPr bwMode="auto">
          <a:xfrm>
            <a:off x="3851275" y="7172325"/>
            <a:ext cx="792163" cy="0"/>
          </a:xfrm>
          <a:prstGeom prst="line">
            <a:avLst/>
          </a:prstGeom>
          <a:noFill/>
          <a:ln w="12700">
            <a:solidFill>
              <a:srgbClr val="993366"/>
            </a:solidFill>
            <a:round/>
            <a:headEnd type="triangle" w="med" len="med"/>
            <a:tailEnd type="triangle" w="med" len="med"/>
          </a:ln>
        </p:spPr>
        <p:txBody>
          <a:bodyPr/>
          <a:lstStyle/>
          <a:p>
            <a:endParaRPr lang="en-GB"/>
          </a:p>
        </p:txBody>
      </p:sp>
      <p:sp>
        <p:nvSpPr>
          <p:cNvPr id="2088" name="Line 40"/>
          <p:cNvSpPr>
            <a:spLocks noChangeShapeType="1"/>
          </p:cNvSpPr>
          <p:nvPr/>
        </p:nvSpPr>
        <p:spPr bwMode="auto">
          <a:xfrm>
            <a:off x="2268538" y="6021388"/>
            <a:ext cx="1079500" cy="0"/>
          </a:xfrm>
          <a:prstGeom prst="line">
            <a:avLst/>
          </a:prstGeom>
          <a:noFill/>
          <a:ln w="12700">
            <a:solidFill>
              <a:srgbClr val="993366"/>
            </a:solidFill>
            <a:round/>
            <a:headEnd type="triangle" w="med" len="med"/>
            <a:tailEnd type="triangle" w="med" len="med"/>
          </a:ln>
        </p:spPr>
        <p:txBody>
          <a:bodyPr/>
          <a:lstStyle/>
          <a:p>
            <a:endParaRPr lang="en-GB"/>
          </a:p>
        </p:txBody>
      </p:sp>
      <p:sp>
        <p:nvSpPr>
          <p:cNvPr id="2104" name="Rectangle 56"/>
          <p:cNvSpPr>
            <a:spLocks noChangeArrowheads="1"/>
          </p:cNvSpPr>
          <p:nvPr/>
        </p:nvSpPr>
        <p:spPr bwMode="auto">
          <a:xfrm>
            <a:off x="0" y="1628775"/>
            <a:ext cx="8229600" cy="1143000"/>
          </a:xfrm>
          <a:prstGeom prst="rect">
            <a:avLst/>
          </a:prstGeom>
          <a:noFill/>
          <a:ln w="9525">
            <a:noFill/>
            <a:miter lim="800000"/>
            <a:headEnd/>
            <a:tailEnd/>
          </a:ln>
        </p:spPr>
        <p:txBody>
          <a:bodyPr anchor="ctr"/>
          <a:lstStyle/>
          <a:p>
            <a:r>
              <a:rPr lang="en-GB" sz="4000" b="1" i="1">
                <a:solidFill>
                  <a:srgbClr val="FF3300"/>
                </a:solidFill>
              </a:rPr>
              <a:t>How it access home?</a:t>
            </a:r>
            <a:endParaRPr lang="en-US" sz="4000" b="1" i="1">
              <a:solidFill>
                <a:srgbClr val="FF3300"/>
              </a:solidFill>
            </a:endParaRPr>
          </a:p>
        </p:txBody>
      </p:sp>
      <p:pic>
        <p:nvPicPr>
          <p:cNvPr id="3" name="Picture 57" descr="mobile base station"/>
          <p:cNvPicPr>
            <a:picLocks noChangeAspect="1" noChangeArrowheads="1"/>
          </p:cNvPicPr>
          <p:nvPr/>
        </p:nvPicPr>
        <p:blipFill>
          <a:blip r:embed="rId10"/>
          <a:srcRect/>
          <a:stretch>
            <a:fillRect/>
          </a:stretch>
        </p:blipFill>
        <p:spPr bwMode="auto">
          <a:xfrm>
            <a:off x="9144000" y="2925763"/>
            <a:ext cx="69850" cy="69850"/>
          </a:xfrm>
          <a:prstGeom prst="rect">
            <a:avLst/>
          </a:prstGeom>
          <a:noFill/>
          <a:ln w="9525">
            <a:noFill/>
            <a:miter lim="800000"/>
            <a:headEnd/>
            <a:tailEnd/>
          </a:ln>
        </p:spPr>
      </p:pic>
      <p:pic>
        <p:nvPicPr>
          <p:cNvPr id="2106" name="Picture 58" descr="roof_antenna"/>
          <p:cNvPicPr>
            <a:picLocks noChangeAspect="1" noChangeArrowheads="1"/>
          </p:cNvPicPr>
          <p:nvPr/>
        </p:nvPicPr>
        <p:blipFill>
          <a:blip r:embed="rId11" cstate="print"/>
          <a:srcRect/>
          <a:stretch>
            <a:fillRect/>
          </a:stretch>
        </p:blipFill>
        <p:spPr bwMode="auto">
          <a:xfrm>
            <a:off x="2159000" y="2749550"/>
            <a:ext cx="1439863" cy="1184275"/>
          </a:xfrm>
          <a:prstGeom prst="rect">
            <a:avLst/>
          </a:prstGeom>
          <a:noFill/>
          <a:ln w="9525">
            <a:noFill/>
            <a:miter lim="800000"/>
            <a:headEnd/>
            <a:tailEnd/>
          </a:ln>
        </p:spPr>
      </p:pic>
      <p:pic>
        <p:nvPicPr>
          <p:cNvPr id="2107" name="Picture 59" descr="router"/>
          <p:cNvPicPr>
            <a:picLocks noChangeAspect="1" noChangeArrowheads="1"/>
          </p:cNvPicPr>
          <p:nvPr/>
        </p:nvPicPr>
        <p:blipFill>
          <a:blip r:embed="rId12" cstate="print"/>
          <a:srcRect/>
          <a:stretch>
            <a:fillRect/>
          </a:stretch>
        </p:blipFill>
        <p:spPr bwMode="auto">
          <a:xfrm>
            <a:off x="6804025" y="4508500"/>
            <a:ext cx="1295400" cy="1295400"/>
          </a:xfrm>
          <a:prstGeom prst="rect">
            <a:avLst/>
          </a:prstGeom>
          <a:noFill/>
          <a:ln w="9525">
            <a:noFill/>
            <a:miter lim="800000"/>
            <a:headEnd/>
            <a:tailEnd/>
          </a:ln>
        </p:spPr>
      </p:pic>
      <p:pic>
        <p:nvPicPr>
          <p:cNvPr id="2108" name="Picture 60" descr="satellite-dish-lamit-hub"/>
          <p:cNvPicPr>
            <a:picLocks noChangeAspect="1" noChangeArrowheads="1"/>
          </p:cNvPicPr>
          <p:nvPr/>
        </p:nvPicPr>
        <p:blipFill>
          <a:blip r:embed="rId13" cstate="print"/>
          <a:srcRect/>
          <a:stretch>
            <a:fillRect/>
          </a:stretch>
        </p:blipFill>
        <p:spPr bwMode="auto">
          <a:xfrm>
            <a:off x="6084888" y="2708275"/>
            <a:ext cx="1439862" cy="1192213"/>
          </a:xfrm>
          <a:prstGeom prst="rect">
            <a:avLst/>
          </a:prstGeom>
          <a:noFill/>
          <a:ln w="9525">
            <a:noFill/>
            <a:miter lim="800000"/>
            <a:headEnd/>
            <a:tailEnd/>
          </a:ln>
        </p:spPr>
      </p:pic>
      <p:pic>
        <p:nvPicPr>
          <p:cNvPr id="2109" name="Picture 61" descr="telephone"/>
          <p:cNvPicPr>
            <a:picLocks noChangeAspect="1" noChangeArrowheads="1"/>
          </p:cNvPicPr>
          <p:nvPr/>
        </p:nvPicPr>
        <p:blipFill>
          <a:blip r:embed="rId14" cstate="print"/>
          <a:srcRect/>
          <a:stretch>
            <a:fillRect/>
          </a:stretch>
        </p:blipFill>
        <p:spPr bwMode="auto">
          <a:xfrm>
            <a:off x="1001713" y="5084763"/>
            <a:ext cx="1162050" cy="1441450"/>
          </a:xfrm>
          <a:prstGeom prst="rect">
            <a:avLst/>
          </a:prstGeom>
          <a:noFill/>
          <a:ln w="9525">
            <a:noFill/>
            <a:miter lim="800000"/>
            <a:headEnd/>
            <a:tailEnd/>
          </a:ln>
        </p:spPr>
      </p:pic>
      <p:pic>
        <p:nvPicPr>
          <p:cNvPr id="2110" name="Picture 62" descr="5ft"/>
          <p:cNvPicPr>
            <a:picLocks noChangeAspect="1" noChangeArrowheads="1"/>
          </p:cNvPicPr>
          <p:nvPr/>
        </p:nvPicPr>
        <p:blipFill>
          <a:blip r:embed="rId15" cstate="print"/>
          <a:srcRect/>
          <a:stretch>
            <a:fillRect/>
          </a:stretch>
        </p:blipFill>
        <p:spPr bwMode="auto">
          <a:xfrm>
            <a:off x="4103688" y="2730500"/>
            <a:ext cx="1404937" cy="1058863"/>
          </a:xfrm>
          <a:prstGeom prst="rect">
            <a:avLst/>
          </a:prstGeom>
          <a:noFill/>
          <a:ln w="9525">
            <a:noFill/>
            <a:miter lim="800000"/>
            <a:headEnd/>
            <a:tailEnd/>
          </a:ln>
        </p:spPr>
      </p:pic>
      <p:pic>
        <p:nvPicPr>
          <p:cNvPr id="2087" name="Picture 63" descr="mobile base station"/>
          <p:cNvPicPr>
            <a:picLocks noChangeAspect="1" noChangeArrowheads="1"/>
          </p:cNvPicPr>
          <p:nvPr/>
        </p:nvPicPr>
        <p:blipFill>
          <a:blip r:embed="rId10"/>
          <a:srcRect/>
          <a:stretch>
            <a:fillRect/>
          </a:stretch>
        </p:blipFill>
        <p:spPr bwMode="auto">
          <a:xfrm>
            <a:off x="4567238" y="3424238"/>
            <a:ext cx="9525" cy="9525"/>
          </a:xfrm>
          <a:prstGeom prst="rect">
            <a:avLst/>
          </a:prstGeom>
          <a:noFill/>
          <a:ln w="9525">
            <a:noFill/>
            <a:miter lim="800000"/>
            <a:headEnd/>
            <a:tailEnd/>
          </a:ln>
        </p:spPr>
      </p:pic>
      <p:pic>
        <p:nvPicPr>
          <p:cNvPr id="2112" name="Picture 64"/>
          <p:cNvPicPr>
            <a:picLocks noChangeAspect="1" noChangeArrowheads="1"/>
          </p:cNvPicPr>
          <p:nvPr/>
        </p:nvPicPr>
        <p:blipFill>
          <a:blip r:embed="rId16" cstate="print"/>
          <a:srcRect/>
          <a:stretch>
            <a:fillRect/>
          </a:stretch>
        </p:blipFill>
        <p:spPr bwMode="auto">
          <a:xfrm>
            <a:off x="971550" y="3644900"/>
            <a:ext cx="1152525" cy="1412875"/>
          </a:xfrm>
          <a:prstGeom prst="rect">
            <a:avLst/>
          </a:prstGeom>
          <a:noFill/>
          <a:ln w="9525">
            <a:noFill/>
            <a:miter lim="800000"/>
            <a:headEnd/>
            <a:tailEnd/>
          </a:ln>
        </p:spPr>
      </p:pic>
      <p:sp>
        <p:nvSpPr>
          <p:cNvPr id="2113" name="Text Box 65"/>
          <p:cNvSpPr txBox="1">
            <a:spLocks noChangeArrowheads="1"/>
          </p:cNvSpPr>
          <p:nvPr/>
        </p:nvSpPr>
        <p:spPr bwMode="auto">
          <a:xfrm>
            <a:off x="612775" y="6308725"/>
            <a:ext cx="855663" cy="366713"/>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4" name="Text Box 66"/>
          <p:cNvSpPr txBox="1">
            <a:spLocks noChangeArrowheads="1"/>
          </p:cNvSpPr>
          <p:nvPr/>
        </p:nvSpPr>
        <p:spPr bwMode="auto">
          <a:xfrm>
            <a:off x="179388" y="4292600"/>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5" name="Text Box 67"/>
          <p:cNvSpPr txBox="1">
            <a:spLocks noChangeArrowheads="1"/>
          </p:cNvSpPr>
          <p:nvPr/>
        </p:nvSpPr>
        <p:spPr bwMode="auto">
          <a:xfrm>
            <a:off x="2014538" y="3381375"/>
            <a:ext cx="1223962" cy="366713"/>
          </a:xfrm>
          <a:prstGeom prst="rect">
            <a:avLst/>
          </a:prstGeom>
          <a:noFill/>
          <a:ln w="9525">
            <a:noFill/>
            <a:miter lim="800000"/>
            <a:headEnd/>
            <a:tailEnd/>
          </a:ln>
        </p:spPr>
        <p:txBody>
          <a:bodyPr>
            <a:spAutoFit/>
          </a:bodyPr>
          <a:lstStyle/>
          <a:p>
            <a:pPr>
              <a:spcBef>
                <a:spcPct val="50000"/>
              </a:spcBef>
            </a:pPr>
            <a:r>
              <a:rPr lang="en-GB" b="1">
                <a:solidFill>
                  <a:srgbClr val="FF5050"/>
                </a:solidFill>
              </a:rPr>
              <a:t>Wireless</a:t>
            </a:r>
            <a:endParaRPr lang="en-US" b="1">
              <a:solidFill>
                <a:srgbClr val="FF5050"/>
              </a:solidFill>
            </a:endParaRPr>
          </a:p>
        </p:txBody>
      </p:sp>
      <p:sp>
        <p:nvSpPr>
          <p:cNvPr id="2116" name="Text Box 68"/>
          <p:cNvSpPr txBox="1">
            <a:spLocks noChangeArrowheads="1"/>
          </p:cNvSpPr>
          <p:nvPr/>
        </p:nvSpPr>
        <p:spPr bwMode="auto">
          <a:xfrm>
            <a:off x="4030663" y="3379788"/>
            <a:ext cx="855662" cy="366712"/>
          </a:xfrm>
          <a:prstGeom prst="rect">
            <a:avLst/>
          </a:prstGeom>
          <a:noFill/>
          <a:ln w="9525">
            <a:noFill/>
            <a:miter lim="800000"/>
            <a:headEnd/>
            <a:tailEnd/>
          </a:ln>
        </p:spPr>
        <p:txBody>
          <a:bodyPr>
            <a:spAutoFit/>
          </a:bodyPr>
          <a:lstStyle/>
          <a:p>
            <a:pPr>
              <a:spcBef>
                <a:spcPct val="50000"/>
              </a:spcBef>
            </a:pPr>
            <a:r>
              <a:rPr lang="en-GB" b="1">
                <a:solidFill>
                  <a:srgbClr val="0099CC"/>
                </a:solidFill>
              </a:rPr>
              <a:t>Wire</a:t>
            </a:r>
            <a:endParaRPr lang="en-US" b="1">
              <a:solidFill>
                <a:srgbClr val="0099CC"/>
              </a:solidFill>
            </a:endParaRPr>
          </a:p>
        </p:txBody>
      </p:sp>
      <p:sp>
        <p:nvSpPr>
          <p:cNvPr id="2117" name="Text Box 69"/>
          <p:cNvSpPr txBox="1">
            <a:spLocks noChangeArrowheads="1"/>
          </p:cNvSpPr>
          <p:nvPr/>
        </p:nvSpPr>
        <p:spPr bwMode="auto">
          <a:xfrm>
            <a:off x="7416800" y="3644900"/>
            <a:ext cx="1182688" cy="366713"/>
          </a:xfrm>
          <a:prstGeom prst="rect">
            <a:avLst/>
          </a:prstGeom>
          <a:noFill/>
          <a:ln w="9525">
            <a:noFill/>
            <a:miter lim="800000"/>
            <a:headEnd/>
            <a:tailEnd/>
          </a:ln>
        </p:spPr>
        <p:txBody>
          <a:bodyPr>
            <a:spAutoFit/>
          </a:bodyPr>
          <a:lstStyle/>
          <a:p>
            <a:pPr algn="ctr">
              <a:spcBef>
                <a:spcPct val="50000"/>
              </a:spcBef>
            </a:pPr>
            <a:r>
              <a:rPr lang="en-GB" b="1">
                <a:solidFill>
                  <a:srgbClr val="FF5050"/>
                </a:solidFill>
              </a:rPr>
              <a:t>Wireless</a:t>
            </a:r>
            <a:endParaRPr lang="en-US" b="1">
              <a:solidFill>
                <a:srgbClr val="FF5050"/>
              </a:solidFill>
            </a:endParaRPr>
          </a:p>
        </p:txBody>
      </p:sp>
      <p:sp>
        <p:nvSpPr>
          <p:cNvPr id="2118" name="Text Box 70"/>
          <p:cNvSpPr txBox="1">
            <a:spLocks noChangeArrowheads="1"/>
          </p:cNvSpPr>
          <p:nvPr/>
        </p:nvSpPr>
        <p:spPr bwMode="auto">
          <a:xfrm>
            <a:off x="7021513" y="5756275"/>
            <a:ext cx="2363787" cy="366713"/>
          </a:xfrm>
          <a:prstGeom prst="rect">
            <a:avLst/>
          </a:prstGeom>
          <a:noFill/>
          <a:ln w="9525">
            <a:noFill/>
            <a:miter lim="800000"/>
            <a:headEnd/>
            <a:tailEnd/>
          </a:ln>
        </p:spPr>
        <p:txBody>
          <a:bodyPr>
            <a:spAutoFit/>
          </a:bodyPr>
          <a:lstStyle/>
          <a:p>
            <a:pPr algn="ctr">
              <a:spcBef>
                <a:spcPct val="50000"/>
              </a:spcBef>
            </a:pPr>
            <a:r>
              <a:rPr lang="en-GB" b="1">
                <a:solidFill>
                  <a:srgbClr val="0099CC"/>
                </a:solidFill>
              </a:rPr>
              <a:t>Wire</a:t>
            </a:r>
            <a:r>
              <a:rPr lang="en-GB" b="1">
                <a:solidFill>
                  <a:srgbClr val="FF5050"/>
                </a:solidFill>
              </a:rPr>
              <a:t> </a:t>
            </a:r>
            <a:r>
              <a:rPr lang="en-GB" b="1"/>
              <a:t>or</a:t>
            </a:r>
            <a:r>
              <a:rPr lang="en-GB" b="1">
                <a:solidFill>
                  <a:srgbClr val="FF5050"/>
                </a:solidFill>
              </a:rPr>
              <a:t> Wireless</a:t>
            </a:r>
            <a:endParaRPr lang="en-US" b="1">
              <a:solidFill>
                <a:srgbClr val="FF5050"/>
              </a:solidFill>
            </a:endParaRPr>
          </a:p>
        </p:txBody>
      </p:sp>
      <p:sp>
        <p:nvSpPr>
          <p:cNvPr id="2124" name="Rectangle 76"/>
          <p:cNvSpPr>
            <a:spLocks noChangeArrowheads="1"/>
          </p:cNvSpPr>
          <p:nvPr/>
        </p:nvSpPr>
        <p:spPr bwMode="auto">
          <a:xfrm>
            <a:off x="-109538" y="2565400"/>
            <a:ext cx="1152526" cy="749300"/>
          </a:xfrm>
          <a:prstGeom prst="rect">
            <a:avLst/>
          </a:prstGeom>
          <a:noFill/>
          <a:ln w="9525">
            <a:noFill/>
            <a:miter lim="800000"/>
            <a:headEnd/>
            <a:tailEnd/>
          </a:ln>
        </p:spPr>
        <p:txBody>
          <a:bodyPr anchor="ctr"/>
          <a:lstStyle/>
          <a:p>
            <a:pPr algn="ctr"/>
            <a:r>
              <a:rPr lang="en-GB" sz="2800" b="1">
                <a:solidFill>
                  <a:srgbClr val="00CCFF"/>
                </a:solidFill>
                <a:latin typeface="Times New Roman" pitchFamily="18" charset="0"/>
              </a:rPr>
              <a:t>Voice</a:t>
            </a:r>
            <a:endParaRPr lang="en-US" sz="2800" b="1">
              <a:solidFill>
                <a:srgbClr val="00CCFF"/>
              </a:solidFill>
              <a:latin typeface="Times New Roman" pitchFamily="18" charset="0"/>
            </a:endParaRPr>
          </a:p>
        </p:txBody>
      </p:sp>
      <p:sp>
        <p:nvSpPr>
          <p:cNvPr id="2125" name="Rectangle 77"/>
          <p:cNvSpPr>
            <a:spLocks noChangeArrowheads="1"/>
          </p:cNvSpPr>
          <p:nvPr/>
        </p:nvSpPr>
        <p:spPr bwMode="auto">
          <a:xfrm>
            <a:off x="2771775" y="6280150"/>
            <a:ext cx="1152525" cy="749300"/>
          </a:xfrm>
          <a:prstGeom prst="rect">
            <a:avLst/>
          </a:prstGeom>
          <a:noFill/>
          <a:ln w="9525">
            <a:noFill/>
            <a:miter lim="800000"/>
            <a:headEnd/>
            <a:tailEnd/>
          </a:ln>
        </p:spPr>
        <p:txBody>
          <a:bodyPr anchor="ctr"/>
          <a:lstStyle/>
          <a:p>
            <a:pPr algn="ctr"/>
            <a:r>
              <a:rPr lang="en-GB" sz="2800" b="1">
                <a:solidFill>
                  <a:srgbClr val="FF99FF"/>
                </a:solidFill>
                <a:latin typeface="Times New Roman" pitchFamily="18" charset="0"/>
              </a:rPr>
              <a:t>Video</a:t>
            </a:r>
            <a:endParaRPr lang="en-US" sz="2800" b="1">
              <a:solidFill>
                <a:srgbClr val="FF99FF"/>
              </a:solidFill>
              <a:latin typeface="Times New Roman" pitchFamily="18" charset="0"/>
            </a:endParaRPr>
          </a:p>
        </p:txBody>
      </p:sp>
      <p:sp>
        <p:nvSpPr>
          <p:cNvPr id="2126" name="Rectangle 78"/>
          <p:cNvSpPr>
            <a:spLocks noChangeArrowheads="1"/>
          </p:cNvSpPr>
          <p:nvPr/>
        </p:nvSpPr>
        <p:spPr bwMode="auto">
          <a:xfrm>
            <a:off x="8027988" y="3789363"/>
            <a:ext cx="1152525" cy="749300"/>
          </a:xfrm>
          <a:prstGeom prst="rect">
            <a:avLst/>
          </a:prstGeom>
          <a:noFill/>
          <a:ln w="9525">
            <a:noFill/>
            <a:miter lim="800000"/>
            <a:headEnd/>
            <a:tailEnd/>
          </a:ln>
        </p:spPr>
        <p:txBody>
          <a:bodyPr anchor="ctr"/>
          <a:lstStyle/>
          <a:p>
            <a:pPr algn="ctr"/>
            <a:r>
              <a:rPr lang="en-GB" sz="2800" b="1">
                <a:solidFill>
                  <a:srgbClr val="99CC00"/>
                </a:solidFill>
                <a:latin typeface="Times New Roman" pitchFamily="18" charset="0"/>
              </a:rPr>
              <a:t>Data</a:t>
            </a:r>
            <a:endParaRPr lang="en-US" sz="2800" b="1">
              <a:solidFill>
                <a:srgbClr val="99CC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blinds(horizontal)">
                                      <p:cBhvr>
                                        <p:cTn id="17" dur="500"/>
                                        <p:tgtEl>
                                          <p:spTgt spid="206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063"/>
                                        </p:tgtEl>
                                        <p:attrNameLst>
                                          <p:attrName>style.visibility</p:attrName>
                                        </p:attrNameLst>
                                      </p:cBhvr>
                                      <p:to>
                                        <p:strVal val="visible"/>
                                      </p:to>
                                    </p:set>
                                    <p:animEffect transition="in" filter="blinds(horizontal)">
                                      <p:cBhvr>
                                        <p:cTn id="20" dur="500"/>
                                        <p:tgtEl>
                                          <p:spTgt spid="206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67"/>
                                        </p:tgtEl>
                                        <p:attrNameLst>
                                          <p:attrName>style.visibility</p:attrName>
                                        </p:attrNameLst>
                                      </p:cBhvr>
                                      <p:to>
                                        <p:strVal val="visible"/>
                                      </p:to>
                                    </p:set>
                                    <p:animEffect transition="in" filter="blinds(horizontal)">
                                      <p:cBhvr>
                                        <p:cTn id="25" dur="500"/>
                                        <p:tgtEl>
                                          <p:spTgt spid="2067"/>
                                        </p:tgtEl>
                                      </p:cBhvr>
                                    </p:animEffect>
                                  </p:childTnLst>
                                </p:cTn>
                              </p:par>
                              <p:par>
                                <p:cTn id="26" presetID="3" presetClass="entr" presetSubtype="10" fill="hold" nodeType="withEffect">
                                  <p:stCondLst>
                                    <p:cond delay="0"/>
                                  </p:stCondLst>
                                  <p:childTnLst>
                                    <p:set>
                                      <p:cBhvr>
                                        <p:cTn id="27" dur="1" fill="hold">
                                          <p:stCondLst>
                                            <p:cond delay="0"/>
                                          </p:stCondLst>
                                        </p:cTn>
                                        <p:tgtEl>
                                          <p:spTgt spid="2066"/>
                                        </p:tgtEl>
                                        <p:attrNameLst>
                                          <p:attrName>style.visibility</p:attrName>
                                        </p:attrNameLst>
                                      </p:cBhvr>
                                      <p:to>
                                        <p:strVal val="visible"/>
                                      </p:to>
                                    </p:set>
                                    <p:animEffect transition="in" filter="blinds(horizontal)">
                                      <p:cBhvr>
                                        <p:cTn id="28" dur="500"/>
                                        <p:tgtEl>
                                          <p:spTgt spid="206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44444E-6 -4.35708E-6 L 0.05903 0.62951 " pathEditMode="relative" rAng="0" ptsTypes="AA">
                                      <p:cBhvr>
                                        <p:cTn id="32" dur="2000" fill="hold"/>
                                        <p:tgtEl>
                                          <p:spTgt spid="2062"/>
                                        </p:tgtEl>
                                        <p:attrNameLst>
                                          <p:attrName>ppt_x</p:attrName>
                                          <p:attrName>ppt_y</p:attrName>
                                        </p:attrNameLst>
                                      </p:cBhvr>
                                      <p:rCtr x="30" y="315"/>
                                    </p:animMotion>
                                  </p:childTnLst>
                                </p:cTn>
                              </p:par>
                              <p:par>
                                <p:cTn id="33" presetID="49" presetClass="path" presetSubtype="0" accel="50000" decel="50000" fill="hold" grpId="1" nodeType="withEffect">
                                  <p:stCondLst>
                                    <p:cond delay="0"/>
                                  </p:stCondLst>
                                  <p:childTnLst>
                                    <p:animMotion origin="layout" path="M 4.44444E-6 -1.71138E-6 L 0.07482 -0.18177 " pathEditMode="relative" rAng="0" ptsTypes="AA">
                                      <p:cBhvr>
                                        <p:cTn id="34" dur="2000" fill="hold"/>
                                        <p:tgtEl>
                                          <p:spTgt spid="2063"/>
                                        </p:tgtEl>
                                        <p:attrNameLst>
                                          <p:attrName>ppt_x</p:attrName>
                                          <p:attrName>ppt_y</p:attrName>
                                        </p:attrNameLst>
                                      </p:cBhvr>
                                      <p:rCtr x="37" y="-91"/>
                                    </p:animMotion>
                                  </p:childTnLst>
                                </p:cTn>
                              </p:par>
                              <p:par>
                                <p:cTn id="35" presetID="49" presetClass="path" presetSubtype="0" accel="50000" decel="50000" fill="hold" nodeType="withEffect">
                                  <p:stCondLst>
                                    <p:cond delay="0"/>
                                  </p:stCondLst>
                                  <p:childTnLst>
                                    <p:animMotion origin="layout" path="M 4.44444E-6 3.18224E-6 L -0.08629 0.3432 " pathEditMode="relative" rAng="0" ptsTypes="AA">
                                      <p:cBhvr>
                                        <p:cTn id="36" dur="2000" fill="hold"/>
                                        <p:tgtEl>
                                          <p:spTgt spid="2066"/>
                                        </p:tgtEl>
                                        <p:attrNameLst>
                                          <p:attrName>ppt_x</p:attrName>
                                          <p:attrName>ppt_y</p:attrName>
                                        </p:attrNameLst>
                                      </p:cBhvr>
                                      <p:rCtr x="-43" y="172"/>
                                    </p:animMotion>
                                  </p:childTnLst>
                                </p:cTn>
                              </p:par>
                              <p:par>
                                <p:cTn id="37" presetID="3" presetClass="entr" presetSubtype="10" fill="hold" grpId="0" nodeType="withEffect">
                                  <p:stCondLst>
                                    <p:cond delay="0"/>
                                  </p:stCondLst>
                                  <p:childTnLst>
                                    <p:set>
                                      <p:cBhvr>
                                        <p:cTn id="38" dur="1" fill="hold">
                                          <p:stCondLst>
                                            <p:cond delay="0"/>
                                          </p:stCondLst>
                                        </p:cTn>
                                        <p:tgtEl>
                                          <p:spTgt spid="2088"/>
                                        </p:tgtEl>
                                        <p:attrNameLst>
                                          <p:attrName>style.visibility</p:attrName>
                                        </p:attrNameLst>
                                      </p:cBhvr>
                                      <p:to>
                                        <p:strVal val="visible"/>
                                      </p:to>
                                    </p:set>
                                    <p:animEffect transition="in" filter="blinds(horizontal)">
                                      <p:cBhvr>
                                        <p:cTn id="39" dur="1000"/>
                                        <p:tgtEl>
                                          <p:spTgt spid="2088"/>
                                        </p:tgtEl>
                                      </p:cBhvr>
                                    </p:animEffect>
                                  </p:childTnLst>
                                </p:cTn>
                              </p:par>
                              <p:par>
                                <p:cTn id="40" presetID="64" presetClass="path" presetSubtype="0" accel="50000" decel="50000" fill="hold" grpId="1" nodeType="withEffect">
                                  <p:stCondLst>
                                    <p:cond delay="0"/>
                                  </p:stCondLst>
                                  <p:childTnLst>
                                    <p:animMotion origin="layout" path="M -2.5E-6 3.95005E-6 L -0.10243 -0.17484 " pathEditMode="relative" rAng="0" ptsTypes="AA">
                                      <p:cBhvr>
                                        <p:cTn id="41" dur="2000" fill="hold"/>
                                        <p:tgtEl>
                                          <p:spTgt spid="2067"/>
                                        </p:tgtEl>
                                        <p:attrNameLst>
                                          <p:attrName>ppt_x</p:attrName>
                                          <p:attrName>ppt_y</p:attrName>
                                        </p:attrNameLst>
                                      </p:cBhvr>
                                      <p:rCtr x="-51" y="-87"/>
                                    </p:animMotion>
                                  </p:childTnLst>
                                </p:cTn>
                              </p:par>
                              <p:par>
                                <p:cTn id="42" presetID="3" presetClass="entr" presetSubtype="10" fill="hold" grpId="0" nodeType="withEffect">
                                  <p:stCondLst>
                                    <p:cond delay="0"/>
                                  </p:stCondLst>
                                  <p:childTnLst>
                                    <p:set>
                                      <p:cBhvr>
                                        <p:cTn id="43" dur="1" fill="hold">
                                          <p:stCondLst>
                                            <p:cond delay="0"/>
                                          </p:stCondLst>
                                        </p:cTn>
                                        <p:tgtEl>
                                          <p:spTgt spid="2082"/>
                                        </p:tgtEl>
                                        <p:attrNameLst>
                                          <p:attrName>style.visibility</p:attrName>
                                        </p:attrNameLst>
                                      </p:cBhvr>
                                      <p:to>
                                        <p:strVal val="visible"/>
                                      </p:to>
                                    </p:set>
                                    <p:animEffect transition="in" filter="blinds(horizontal)">
                                      <p:cBhvr>
                                        <p:cTn id="44" dur="1000"/>
                                        <p:tgtEl>
                                          <p:spTgt spid="208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070"/>
                                        </p:tgtEl>
                                        <p:attrNameLst>
                                          <p:attrName>style.visibility</p:attrName>
                                        </p:attrNameLst>
                                      </p:cBhvr>
                                      <p:to>
                                        <p:strVal val="visible"/>
                                      </p:to>
                                    </p:set>
                                    <p:animEffect transition="in" filter="blinds(horizontal)">
                                      <p:cBhvr>
                                        <p:cTn id="54" dur="500"/>
                                        <p:tgtEl>
                                          <p:spTgt spid="2070"/>
                                        </p:tgtEl>
                                      </p:cBhvr>
                                    </p:animEffect>
                                  </p:childTnLst>
                                </p:cTn>
                              </p:par>
                              <p:par>
                                <p:cTn id="55" presetID="3" presetClass="entr" presetSubtype="10" fill="hold" nodeType="withEffect">
                                  <p:stCondLst>
                                    <p:cond delay="0"/>
                                  </p:stCondLst>
                                  <p:childTnLst>
                                    <p:set>
                                      <p:cBhvr>
                                        <p:cTn id="56" dur="1" fill="hold">
                                          <p:stCondLst>
                                            <p:cond delay="0"/>
                                          </p:stCondLst>
                                        </p:cTn>
                                        <p:tgtEl>
                                          <p:spTgt spid="2069"/>
                                        </p:tgtEl>
                                        <p:attrNameLst>
                                          <p:attrName>style.visibility</p:attrName>
                                        </p:attrNameLst>
                                      </p:cBhvr>
                                      <p:to>
                                        <p:strVal val="visible"/>
                                      </p:to>
                                    </p:set>
                                    <p:animEffect transition="in" filter="blinds(horizontal)">
                                      <p:cBhvr>
                                        <p:cTn id="57" dur="500"/>
                                        <p:tgtEl>
                                          <p:spTgt spid="206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72"/>
                                        </p:tgtEl>
                                        <p:attrNameLst>
                                          <p:attrName>style.visibility</p:attrName>
                                        </p:attrNameLst>
                                      </p:cBhvr>
                                      <p:to>
                                        <p:strVal val="visible"/>
                                      </p:to>
                                    </p:set>
                                    <p:animEffect transition="in" filter="blinds(horizontal)">
                                      <p:cBhvr>
                                        <p:cTn id="62" dur="500"/>
                                        <p:tgtEl>
                                          <p:spTgt spid="2072"/>
                                        </p:tgtEl>
                                      </p:cBhvr>
                                    </p:animEffect>
                                  </p:childTnLst>
                                </p:cTn>
                              </p:par>
                              <p:par>
                                <p:cTn id="63" presetID="3" presetClass="entr" presetSubtype="10" fill="hold" nodeType="withEffect">
                                  <p:stCondLst>
                                    <p:cond delay="0"/>
                                  </p:stCondLst>
                                  <p:childTnLst>
                                    <p:set>
                                      <p:cBhvr>
                                        <p:cTn id="64" dur="1" fill="hold">
                                          <p:stCondLst>
                                            <p:cond delay="0"/>
                                          </p:stCondLst>
                                        </p:cTn>
                                        <p:tgtEl>
                                          <p:spTgt spid="2071"/>
                                        </p:tgtEl>
                                        <p:attrNameLst>
                                          <p:attrName>style.visibility</p:attrName>
                                        </p:attrNameLst>
                                      </p:cBhvr>
                                      <p:to>
                                        <p:strVal val="visible"/>
                                      </p:to>
                                    </p:set>
                                    <p:animEffect transition="in" filter="blinds(horizontal)">
                                      <p:cBhvr>
                                        <p:cTn id="65" dur="500"/>
                                        <p:tgtEl>
                                          <p:spTgt spid="207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074"/>
                                        </p:tgtEl>
                                        <p:attrNameLst>
                                          <p:attrName>style.visibility</p:attrName>
                                        </p:attrNameLst>
                                      </p:cBhvr>
                                      <p:to>
                                        <p:strVal val="visible"/>
                                      </p:to>
                                    </p:set>
                                    <p:animEffect transition="in" filter="blinds(horizontal)">
                                      <p:cBhvr>
                                        <p:cTn id="70" dur="500"/>
                                        <p:tgtEl>
                                          <p:spTgt spid="2074"/>
                                        </p:tgtEl>
                                      </p:cBhvr>
                                    </p:animEffect>
                                  </p:childTnLst>
                                </p:cTn>
                              </p:par>
                              <p:par>
                                <p:cTn id="71" presetID="3" presetClass="entr" presetSubtype="10" fill="hold" nodeType="withEffect">
                                  <p:stCondLst>
                                    <p:cond delay="0"/>
                                  </p:stCondLst>
                                  <p:childTnLst>
                                    <p:set>
                                      <p:cBhvr>
                                        <p:cTn id="72" dur="1" fill="hold">
                                          <p:stCondLst>
                                            <p:cond delay="0"/>
                                          </p:stCondLst>
                                        </p:cTn>
                                        <p:tgtEl>
                                          <p:spTgt spid="2073"/>
                                        </p:tgtEl>
                                        <p:attrNameLst>
                                          <p:attrName>style.visibility</p:attrName>
                                        </p:attrNameLst>
                                      </p:cBhvr>
                                      <p:to>
                                        <p:strVal val="visible"/>
                                      </p:to>
                                    </p:set>
                                    <p:animEffect transition="in" filter="blinds(horizontal)">
                                      <p:cBhvr>
                                        <p:cTn id="73" dur="500"/>
                                        <p:tgtEl>
                                          <p:spTgt spid="2073"/>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path" presetSubtype="0" accel="50000" decel="50000" fill="hold" nodeType="clickEffect">
                                  <p:stCondLst>
                                    <p:cond delay="0"/>
                                  </p:stCondLst>
                                  <p:childTnLst>
                                    <p:animMotion origin="layout" path="M 2.77778E-6 3.23774E-6 L -0.02361 0.14708 " pathEditMode="relative" rAng="0" ptsTypes="AA">
                                      <p:cBhvr>
                                        <p:cTn id="77" dur="2000" fill="hold"/>
                                        <p:tgtEl>
                                          <p:spTgt spid="2069"/>
                                        </p:tgtEl>
                                        <p:attrNameLst>
                                          <p:attrName>ppt_x</p:attrName>
                                          <p:attrName>ppt_y</p:attrName>
                                        </p:attrNameLst>
                                      </p:cBhvr>
                                      <p:rCtr x="-12" y="74"/>
                                    </p:animMotion>
                                  </p:childTnLst>
                                </p:cTn>
                              </p:par>
                              <p:par>
                                <p:cTn id="78" presetID="49" presetClass="path" presetSubtype="0" accel="50000" decel="50000" fill="hold" nodeType="withEffect">
                                  <p:stCondLst>
                                    <p:cond delay="0"/>
                                  </p:stCondLst>
                                  <p:childTnLst>
                                    <p:animMotion origin="layout" path="M 4.44444E-6 8.0481E-7 L 0.04149 0.18131 " pathEditMode="relative" rAng="0" ptsTypes="AA">
                                      <p:cBhvr>
                                        <p:cTn id="79" dur="2000" fill="hold"/>
                                        <p:tgtEl>
                                          <p:spTgt spid="2073"/>
                                        </p:tgtEl>
                                        <p:attrNameLst>
                                          <p:attrName>ppt_x</p:attrName>
                                          <p:attrName>ppt_y</p:attrName>
                                        </p:attrNameLst>
                                      </p:cBhvr>
                                      <p:rCtr x="21" y="91"/>
                                    </p:animMotion>
                                  </p:childTnLst>
                                </p:cTn>
                              </p:par>
                              <p:par>
                                <p:cTn id="80" presetID="64" presetClass="path" presetSubtype="0" accel="50000" decel="50000" fill="hold" grpId="1" nodeType="withEffect">
                                  <p:stCondLst>
                                    <p:cond delay="0"/>
                                  </p:stCondLst>
                                  <p:childTnLst>
                                    <p:animMotion origin="layout" path="M 4.16667E-6 4.18131E-6 L 0.14965 -0.28654 " pathEditMode="relative" rAng="0" ptsTypes="AA">
                                      <p:cBhvr>
                                        <p:cTn id="81" dur="2000" fill="hold"/>
                                        <p:tgtEl>
                                          <p:spTgt spid="2070"/>
                                        </p:tgtEl>
                                        <p:attrNameLst>
                                          <p:attrName>ppt_x</p:attrName>
                                          <p:attrName>ppt_y</p:attrName>
                                        </p:attrNameLst>
                                      </p:cBhvr>
                                      <p:rCtr x="75" y="-143"/>
                                    </p:animMotion>
                                  </p:childTnLst>
                                </p:cTn>
                              </p:par>
                              <p:par>
                                <p:cTn id="82" presetID="64" presetClass="path" presetSubtype="0" accel="50000" decel="50000" fill="hold" grpId="1" nodeType="withEffect">
                                  <p:stCondLst>
                                    <p:cond delay="0"/>
                                  </p:stCondLst>
                                  <p:childTnLst>
                                    <p:animMotion origin="layout" path="M -5.55556E-7 -4.77336E-6 L -0.01163 -0.30781 " pathEditMode="relative" rAng="0" ptsTypes="AA">
                                      <p:cBhvr>
                                        <p:cTn id="83" dur="2000" fill="hold"/>
                                        <p:tgtEl>
                                          <p:spTgt spid="2072"/>
                                        </p:tgtEl>
                                        <p:attrNameLst>
                                          <p:attrName>ppt_x</p:attrName>
                                          <p:attrName>ppt_y</p:attrName>
                                        </p:attrNameLst>
                                      </p:cBhvr>
                                      <p:rCtr x="-6" y="-154"/>
                                    </p:animMotion>
                                  </p:childTnLst>
                                </p:cTn>
                              </p:par>
                              <p:par>
                                <p:cTn id="84" presetID="64" presetClass="path" presetSubtype="0" accel="50000" decel="50000" fill="hold" grpId="1" nodeType="withEffect">
                                  <p:stCondLst>
                                    <p:cond delay="0"/>
                                  </p:stCondLst>
                                  <p:childTnLst>
                                    <p:animMotion origin="layout" path="M 3.88889E-6 1.21184E-6 L -0.20469 -0.21323 " pathEditMode="relative" rAng="0" ptsTypes="AA">
                                      <p:cBhvr>
                                        <p:cTn id="85" dur="2000" fill="hold"/>
                                        <p:tgtEl>
                                          <p:spTgt spid="2074"/>
                                        </p:tgtEl>
                                        <p:attrNameLst>
                                          <p:attrName>ppt_x</p:attrName>
                                          <p:attrName>ppt_y</p:attrName>
                                        </p:attrNameLst>
                                      </p:cBhvr>
                                      <p:rCtr x="-102" y="-107"/>
                                    </p:animMotion>
                                  </p:childTnLst>
                                </p:cTn>
                              </p:par>
                              <p:par>
                                <p:cTn id="86" presetID="64" presetClass="path" presetSubtype="0" accel="50000" decel="50000" fill="hold" nodeType="withEffect">
                                  <p:stCondLst>
                                    <p:cond delay="0"/>
                                  </p:stCondLst>
                                  <p:childTnLst>
                                    <p:animMotion origin="layout" path="M 0 4.42183E-6 L 0.00017 0.06475 " pathEditMode="relative" rAng="0" ptsTypes="AA">
                                      <p:cBhvr>
                                        <p:cTn id="87" dur="2000" fill="hold"/>
                                        <p:tgtEl>
                                          <p:spTgt spid="2071"/>
                                        </p:tgtEl>
                                        <p:attrNameLst>
                                          <p:attrName>ppt_x</p:attrName>
                                          <p:attrName>ppt_y</p:attrName>
                                        </p:attrNameLst>
                                      </p:cBhvr>
                                      <p:rCtr x="0" y="32"/>
                                    </p:animMotion>
                                  </p:childTnLst>
                                </p:cTn>
                              </p:par>
                              <p:par>
                                <p:cTn id="88" presetID="3" presetClass="entr" presetSubtype="10" fill="hold" grpId="0" nodeType="withEffect">
                                  <p:stCondLst>
                                    <p:cond delay="0"/>
                                  </p:stCondLst>
                                  <p:childTnLst>
                                    <p:set>
                                      <p:cBhvr>
                                        <p:cTn id="89" dur="1" fill="hold">
                                          <p:stCondLst>
                                            <p:cond delay="0"/>
                                          </p:stCondLst>
                                        </p:cTn>
                                        <p:tgtEl>
                                          <p:spTgt spid="2081"/>
                                        </p:tgtEl>
                                        <p:attrNameLst>
                                          <p:attrName>style.visibility</p:attrName>
                                        </p:attrNameLst>
                                      </p:cBhvr>
                                      <p:to>
                                        <p:strVal val="visible"/>
                                      </p:to>
                                    </p:set>
                                    <p:animEffect transition="in" filter="blinds(horizontal)">
                                      <p:cBhvr>
                                        <p:cTn id="90" dur="1000"/>
                                        <p:tgtEl>
                                          <p:spTgt spid="208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083"/>
                                        </p:tgtEl>
                                        <p:attrNameLst>
                                          <p:attrName>style.visibility</p:attrName>
                                        </p:attrNameLst>
                                      </p:cBhvr>
                                      <p:to>
                                        <p:strVal val="visible"/>
                                      </p:to>
                                    </p:set>
                                    <p:animEffect transition="in" filter="blinds(horizontal)">
                                      <p:cBhvr>
                                        <p:cTn id="93" dur="1000"/>
                                        <p:tgtEl>
                                          <p:spTgt spid="208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084"/>
                                        </p:tgtEl>
                                        <p:attrNameLst>
                                          <p:attrName>style.visibility</p:attrName>
                                        </p:attrNameLst>
                                      </p:cBhvr>
                                      <p:to>
                                        <p:strVal val="visible"/>
                                      </p:to>
                                    </p:set>
                                    <p:animEffect transition="in" filter="blinds(horizontal)">
                                      <p:cBhvr>
                                        <p:cTn id="96" dur="1000"/>
                                        <p:tgtEl>
                                          <p:spTgt spid="208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56"/>
                                        </p:tgtEl>
                                        <p:attrNameLst>
                                          <p:attrName>style.visibility</p:attrName>
                                        </p:attrNameLst>
                                      </p:cBhvr>
                                      <p:to>
                                        <p:strVal val="visible"/>
                                      </p:to>
                                    </p:set>
                                    <p:animEffect transition="in" filter="fade">
                                      <p:cBhvr>
                                        <p:cTn id="101" dur="2000"/>
                                        <p:tgtEl>
                                          <p:spTgt spid="205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076"/>
                                        </p:tgtEl>
                                        <p:attrNameLst>
                                          <p:attrName>style.visibility</p:attrName>
                                        </p:attrNameLst>
                                      </p:cBhvr>
                                      <p:to>
                                        <p:strVal val="visible"/>
                                      </p:to>
                                    </p:set>
                                    <p:animEffect transition="in" filter="blinds(horizontal)">
                                      <p:cBhvr>
                                        <p:cTn id="106" dur="500"/>
                                        <p:tgtEl>
                                          <p:spTgt spid="207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2077"/>
                                        </p:tgtEl>
                                        <p:attrNameLst>
                                          <p:attrName>style.visibility</p:attrName>
                                        </p:attrNameLst>
                                      </p:cBhvr>
                                      <p:to>
                                        <p:strVal val="visible"/>
                                      </p:to>
                                    </p:set>
                                    <p:animEffect transition="in" filter="blinds(horizontal)">
                                      <p:cBhvr>
                                        <p:cTn id="109" dur="500"/>
                                        <p:tgtEl>
                                          <p:spTgt spid="207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079"/>
                                        </p:tgtEl>
                                        <p:attrNameLst>
                                          <p:attrName>style.visibility</p:attrName>
                                        </p:attrNameLst>
                                      </p:cBhvr>
                                      <p:to>
                                        <p:strVal val="visible"/>
                                      </p:to>
                                    </p:set>
                                    <p:animEffect transition="in" filter="blinds(horizontal)">
                                      <p:cBhvr>
                                        <p:cTn id="114" dur="500"/>
                                        <p:tgtEl>
                                          <p:spTgt spid="2079"/>
                                        </p:tgtEl>
                                      </p:cBhvr>
                                    </p:animEffect>
                                  </p:childTnLst>
                                </p:cTn>
                              </p:par>
                              <p:par>
                                <p:cTn id="115" presetID="3" presetClass="entr" presetSubtype="10" fill="hold" nodeType="withEffect">
                                  <p:stCondLst>
                                    <p:cond delay="0"/>
                                  </p:stCondLst>
                                  <p:childTnLst>
                                    <p:set>
                                      <p:cBhvr>
                                        <p:cTn id="116" dur="1" fill="hold">
                                          <p:stCondLst>
                                            <p:cond delay="0"/>
                                          </p:stCondLst>
                                        </p:cTn>
                                        <p:tgtEl>
                                          <p:spTgt spid="2078"/>
                                        </p:tgtEl>
                                        <p:attrNameLst>
                                          <p:attrName>style.visibility</p:attrName>
                                        </p:attrNameLst>
                                      </p:cBhvr>
                                      <p:to>
                                        <p:strVal val="visible"/>
                                      </p:to>
                                    </p:set>
                                    <p:animEffect transition="in" filter="blinds(horizontal)">
                                      <p:cBhvr>
                                        <p:cTn id="117" dur="500"/>
                                        <p:tgtEl>
                                          <p:spTgt spid="207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path" presetSubtype="0" accel="50000" decel="50000" fill="hold" nodeType="clickEffect">
                                  <p:stCondLst>
                                    <p:cond delay="0"/>
                                  </p:stCondLst>
                                  <p:childTnLst>
                                    <p:animMotion origin="layout" path="M -3.05556E-6 -1.01758E-7 L 0.17726 0.4142 " pathEditMode="relative" rAng="0" ptsTypes="AA">
                                      <p:cBhvr>
                                        <p:cTn id="121" dur="2000" fill="hold"/>
                                        <p:tgtEl>
                                          <p:spTgt spid="2076"/>
                                        </p:tgtEl>
                                        <p:attrNameLst>
                                          <p:attrName>ppt_x</p:attrName>
                                          <p:attrName>ppt_y</p:attrName>
                                        </p:attrNameLst>
                                      </p:cBhvr>
                                      <p:rCtr x="89" y="207"/>
                                    </p:animMotion>
                                  </p:childTnLst>
                                </p:cTn>
                              </p:par>
                              <p:par>
                                <p:cTn id="122" presetID="64" presetClass="path" presetSubtype="0" accel="50000" decel="50000" fill="hold" grpId="1" nodeType="withEffect">
                                  <p:stCondLst>
                                    <p:cond delay="0"/>
                                  </p:stCondLst>
                                  <p:childTnLst>
                                    <p:animMotion origin="layout" path="M 3.61111E-6 -3.25624E-6 L 0.05121 -0.1857 " pathEditMode="relative" rAng="0" ptsTypes="AA">
                                      <p:cBhvr>
                                        <p:cTn id="123" dur="2000" fill="hold"/>
                                        <p:tgtEl>
                                          <p:spTgt spid="2077"/>
                                        </p:tgtEl>
                                        <p:attrNameLst>
                                          <p:attrName>ppt_x</p:attrName>
                                          <p:attrName>ppt_y</p:attrName>
                                        </p:attrNameLst>
                                      </p:cBhvr>
                                      <p:rCtr x="26" y="-93"/>
                                    </p:animMotion>
                                  </p:childTnLst>
                                </p:cTn>
                              </p:par>
                              <p:par>
                                <p:cTn id="124" presetID="64" presetClass="path" presetSubtype="0" accel="50000" decel="50000" fill="hold" grpId="1" nodeType="withEffect">
                                  <p:stCondLst>
                                    <p:cond delay="0"/>
                                  </p:stCondLst>
                                  <p:childTnLst>
                                    <p:animMotion origin="layout" path="M 2.22222E-6 -3.50601E-6 L -0.07674 -0.30758 " pathEditMode="relative" rAng="0" ptsTypes="AA">
                                      <p:cBhvr>
                                        <p:cTn id="125" dur="2000" fill="hold"/>
                                        <p:tgtEl>
                                          <p:spTgt spid="2079"/>
                                        </p:tgtEl>
                                        <p:attrNameLst>
                                          <p:attrName>ppt_x</p:attrName>
                                          <p:attrName>ppt_y</p:attrName>
                                        </p:attrNameLst>
                                      </p:cBhvr>
                                      <p:rCtr x="-38" y="-154"/>
                                    </p:animMotion>
                                  </p:childTnLst>
                                </p:cTn>
                              </p:par>
                              <p:par>
                                <p:cTn id="126" presetID="42" presetClass="path" presetSubtype="0" accel="50000" decel="50000" fill="hold" nodeType="withEffect">
                                  <p:stCondLst>
                                    <p:cond delay="0"/>
                                  </p:stCondLst>
                                  <p:childTnLst>
                                    <p:animMotion origin="layout" path="M -4.44444E-6 2.77521E-8 L -0.06666 0.46716 " pathEditMode="relative" rAng="0" ptsTypes="AA">
                                      <p:cBhvr>
                                        <p:cTn id="127" dur="2000" fill="hold"/>
                                        <p:tgtEl>
                                          <p:spTgt spid="2078"/>
                                        </p:tgtEl>
                                        <p:attrNameLst>
                                          <p:attrName>ppt_x</p:attrName>
                                          <p:attrName>ppt_y</p:attrName>
                                        </p:attrNameLst>
                                      </p:cBhvr>
                                      <p:rCtr x="-33" y="234"/>
                                    </p:animMotion>
                                  </p:childTnLst>
                                </p:cTn>
                              </p:par>
                              <p:par>
                                <p:cTn id="128" presetID="3" presetClass="entr" presetSubtype="10" fill="hold" grpId="0" nodeType="withEffect">
                                  <p:stCondLst>
                                    <p:cond delay="0"/>
                                  </p:stCondLst>
                                  <p:childTnLst>
                                    <p:set>
                                      <p:cBhvr>
                                        <p:cTn id="129" dur="1" fill="hold">
                                          <p:stCondLst>
                                            <p:cond delay="0"/>
                                          </p:stCondLst>
                                        </p:cTn>
                                        <p:tgtEl>
                                          <p:spTgt spid="2085"/>
                                        </p:tgtEl>
                                        <p:attrNameLst>
                                          <p:attrName>style.visibility</p:attrName>
                                        </p:attrNameLst>
                                      </p:cBhvr>
                                      <p:to>
                                        <p:strVal val="visible"/>
                                      </p:to>
                                    </p:set>
                                    <p:animEffect transition="in" filter="blinds(horizontal)">
                                      <p:cBhvr>
                                        <p:cTn id="130" dur="500"/>
                                        <p:tgtEl>
                                          <p:spTgt spid="2085"/>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2086"/>
                                        </p:tgtEl>
                                        <p:attrNameLst>
                                          <p:attrName>style.visibility</p:attrName>
                                        </p:attrNameLst>
                                      </p:cBhvr>
                                      <p:to>
                                        <p:strVal val="visible"/>
                                      </p:to>
                                    </p:set>
                                    <p:animEffect transition="in" filter="blinds(horizontal)">
                                      <p:cBhvr>
                                        <p:cTn id="133" dur="500"/>
                                        <p:tgtEl>
                                          <p:spTgt spid="2086"/>
                                        </p:tgtEl>
                                      </p:cBhvr>
                                    </p:animEffect>
                                  </p:childTnLst>
                                </p:cTn>
                              </p:par>
                            </p:childTnLst>
                          </p:cTn>
                        </p:par>
                      </p:childTnLst>
                    </p:cTn>
                  </p:par>
                  <p:par>
                    <p:cTn id="134" fill="hold">
                      <p:stCondLst>
                        <p:cond delay="indefinite"/>
                      </p:stCondLst>
                      <p:childTnLst>
                        <p:par>
                          <p:cTn id="135" fill="hold">
                            <p:stCondLst>
                              <p:cond delay="0"/>
                            </p:stCondLst>
                            <p:childTnLst>
                              <p:par>
                                <p:cTn id="136" presetID="55" presetClass="entr" presetSubtype="0" fill="hold" grpId="0" nodeType="clickEffect">
                                  <p:stCondLst>
                                    <p:cond delay="0"/>
                                  </p:stCondLst>
                                  <p:childTnLst>
                                    <p:set>
                                      <p:cBhvr>
                                        <p:cTn id="137" dur="1" fill="hold">
                                          <p:stCondLst>
                                            <p:cond delay="0"/>
                                          </p:stCondLst>
                                        </p:cTn>
                                        <p:tgtEl>
                                          <p:spTgt spid="2104"/>
                                        </p:tgtEl>
                                        <p:attrNameLst>
                                          <p:attrName>style.visibility</p:attrName>
                                        </p:attrNameLst>
                                      </p:cBhvr>
                                      <p:to>
                                        <p:strVal val="visible"/>
                                      </p:to>
                                    </p:set>
                                    <p:anim calcmode="lin" valueType="num">
                                      <p:cBhvr>
                                        <p:cTn id="138" dur="1000" fill="hold"/>
                                        <p:tgtEl>
                                          <p:spTgt spid="2104"/>
                                        </p:tgtEl>
                                        <p:attrNameLst>
                                          <p:attrName>ppt_w</p:attrName>
                                        </p:attrNameLst>
                                      </p:cBhvr>
                                      <p:tavLst>
                                        <p:tav tm="0">
                                          <p:val>
                                            <p:strVal val="#ppt_w*0.70"/>
                                          </p:val>
                                        </p:tav>
                                        <p:tav tm="100000">
                                          <p:val>
                                            <p:strVal val="#ppt_w"/>
                                          </p:val>
                                        </p:tav>
                                      </p:tavLst>
                                    </p:anim>
                                    <p:anim calcmode="lin" valueType="num">
                                      <p:cBhvr>
                                        <p:cTn id="139" dur="1000" fill="hold"/>
                                        <p:tgtEl>
                                          <p:spTgt spid="2104"/>
                                        </p:tgtEl>
                                        <p:attrNameLst>
                                          <p:attrName>ppt_h</p:attrName>
                                        </p:attrNameLst>
                                      </p:cBhvr>
                                      <p:tavLst>
                                        <p:tav tm="0">
                                          <p:val>
                                            <p:strVal val="#ppt_h"/>
                                          </p:val>
                                        </p:tav>
                                        <p:tav tm="100000">
                                          <p:val>
                                            <p:strVal val="#ppt_h"/>
                                          </p:val>
                                        </p:tav>
                                      </p:tavLst>
                                    </p:anim>
                                    <p:animEffect transition="in" filter="fade">
                                      <p:cBhvr>
                                        <p:cTn id="140" dur="1000"/>
                                        <p:tgtEl>
                                          <p:spTgt spid="2104"/>
                                        </p:tgtEl>
                                      </p:cBhvr>
                                    </p:animEffect>
                                  </p:childTnLst>
                                </p:cTn>
                              </p:par>
                            </p:childTnLst>
                          </p:cTn>
                        </p:par>
                      </p:childTnLst>
                    </p:cTn>
                  </p:par>
                  <p:par>
                    <p:cTn id="141" fill="hold">
                      <p:stCondLst>
                        <p:cond delay="indefinite"/>
                      </p:stCondLst>
                      <p:childTnLst>
                        <p:par>
                          <p:cTn id="142" fill="hold">
                            <p:stCondLst>
                              <p:cond delay="0"/>
                            </p:stCondLst>
                            <p:childTnLst>
                              <p:par>
                                <p:cTn id="143" presetID="6" presetClass="emph" presetSubtype="0" fill="hold" nodeType="clickEffect">
                                  <p:stCondLst>
                                    <p:cond delay="0"/>
                                  </p:stCondLst>
                                  <p:childTnLst>
                                    <p:animScale>
                                      <p:cBhvr>
                                        <p:cTn id="144" dur="2000" fill="hold"/>
                                        <p:tgtEl>
                                          <p:spTgt spid="2062"/>
                                        </p:tgtEl>
                                      </p:cBhvr>
                                      <p:by x="50000" y="50000"/>
                                    </p:animScale>
                                  </p:childTnLst>
                                </p:cTn>
                              </p:par>
                              <p:par>
                                <p:cTn id="145" presetID="10" presetClass="exit" presetSubtype="0" fill="hold" nodeType="withEffect">
                                  <p:stCondLst>
                                    <p:cond delay="0"/>
                                  </p:stCondLst>
                                  <p:childTnLst>
                                    <p:animEffect transition="out" filter="fade">
                                      <p:cBhvr>
                                        <p:cTn id="146" dur="2000"/>
                                        <p:tgtEl>
                                          <p:spTgt spid="2062"/>
                                        </p:tgtEl>
                                      </p:cBhvr>
                                    </p:animEffect>
                                    <p:set>
                                      <p:cBhvr>
                                        <p:cTn id="147" dur="1" fill="hold">
                                          <p:stCondLst>
                                            <p:cond delay="1999"/>
                                          </p:stCondLst>
                                        </p:cTn>
                                        <p:tgtEl>
                                          <p:spTgt spid="2062"/>
                                        </p:tgtEl>
                                        <p:attrNameLst>
                                          <p:attrName>style.visibility</p:attrName>
                                        </p:attrNameLst>
                                      </p:cBhvr>
                                      <p:to>
                                        <p:strVal val="hidden"/>
                                      </p:to>
                                    </p:set>
                                  </p:childTnLst>
                                </p:cTn>
                              </p:par>
                              <p:par>
                                <p:cTn id="148" presetID="55" presetClass="entr" presetSubtype="0" fill="hold" nodeType="withEffect">
                                  <p:stCondLst>
                                    <p:cond delay="0"/>
                                  </p:stCondLst>
                                  <p:childTnLst>
                                    <p:set>
                                      <p:cBhvr>
                                        <p:cTn id="149" dur="1" fill="hold">
                                          <p:stCondLst>
                                            <p:cond delay="0"/>
                                          </p:stCondLst>
                                        </p:cTn>
                                        <p:tgtEl>
                                          <p:spTgt spid="2109"/>
                                        </p:tgtEl>
                                        <p:attrNameLst>
                                          <p:attrName>style.visibility</p:attrName>
                                        </p:attrNameLst>
                                      </p:cBhvr>
                                      <p:to>
                                        <p:strVal val="visible"/>
                                      </p:to>
                                    </p:set>
                                    <p:anim calcmode="lin" valueType="num">
                                      <p:cBhvr>
                                        <p:cTn id="150" dur="2000" fill="hold"/>
                                        <p:tgtEl>
                                          <p:spTgt spid="2109"/>
                                        </p:tgtEl>
                                        <p:attrNameLst>
                                          <p:attrName>ppt_w</p:attrName>
                                        </p:attrNameLst>
                                      </p:cBhvr>
                                      <p:tavLst>
                                        <p:tav tm="0">
                                          <p:val>
                                            <p:strVal val="#ppt_w*0.70"/>
                                          </p:val>
                                        </p:tav>
                                        <p:tav tm="100000">
                                          <p:val>
                                            <p:strVal val="#ppt_w"/>
                                          </p:val>
                                        </p:tav>
                                      </p:tavLst>
                                    </p:anim>
                                    <p:anim calcmode="lin" valueType="num">
                                      <p:cBhvr>
                                        <p:cTn id="151" dur="2000" fill="hold"/>
                                        <p:tgtEl>
                                          <p:spTgt spid="2109"/>
                                        </p:tgtEl>
                                        <p:attrNameLst>
                                          <p:attrName>ppt_h</p:attrName>
                                        </p:attrNameLst>
                                      </p:cBhvr>
                                      <p:tavLst>
                                        <p:tav tm="0">
                                          <p:val>
                                            <p:strVal val="#ppt_h"/>
                                          </p:val>
                                        </p:tav>
                                        <p:tav tm="100000">
                                          <p:val>
                                            <p:strVal val="#ppt_h"/>
                                          </p:val>
                                        </p:tav>
                                      </p:tavLst>
                                    </p:anim>
                                    <p:animEffect transition="in" filter="fade">
                                      <p:cBhvr>
                                        <p:cTn id="152" dur="2000"/>
                                        <p:tgtEl>
                                          <p:spTgt spid="2109"/>
                                        </p:tgtEl>
                                      </p:cBhvr>
                                    </p:animEffect>
                                  </p:childTnLst>
                                </p:cTn>
                              </p:par>
                              <p:par>
                                <p:cTn id="153" presetID="45" presetClass="entr" presetSubtype="0" fill="hold" grpId="0" nodeType="withEffect">
                                  <p:stCondLst>
                                    <p:cond delay="0"/>
                                  </p:stCondLst>
                                  <p:iterate type="wd">
                                    <p:tmPct val="10000"/>
                                  </p:iterate>
                                  <p:childTnLst>
                                    <p:set>
                                      <p:cBhvr>
                                        <p:cTn id="154" dur="1" fill="hold">
                                          <p:stCondLst>
                                            <p:cond delay="0"/>
                                          </p:stCondLst>
                                        </p:cTn>
                                        <p:tgtEl>
                                          <p:spTgt spid="2113"/>
                                        </p:tgtEl>
                                        <p:attrNameLst>
                                          <p:attrName>style.visibility</p:attrName>
                                        </p:attrNameLst>
                                      </p:cBhvr>
                                      <p:to>
                                        <p:strVal val="visible"/>
                                      </p:to>
                                    </p:set>
                                    <p:animEffect transition="in" filter="fade">
                                      <p:cBhvr>
                                        <p:cTn id="155" dur="2000"/>
                                        <p:tgtEl>
                                          <p:spTgt spid="2113"/>
                                        </p:tgtEl>
                                      </p:cBhvr>
                                    </p:animEffect>
                                    <p:anim calcmode="lin" valueType="num">
                                      <p:cBhvr>
                                        <p:cTn id="156" dur="2000" fill="hold"/>
                                        <p:tgtEl>
                                          <p:spTgt spid="2113"/>
                                        </p:tgtEl>
                                        <p:attrNameLst>
                                          <p:attrName>ppt_w</p:attrName>
                                        </p:attrNameLst>
                                      </p:cBhvr>
                                      <p:tavLst>
                                        <p:tav tm="0" fmla="#ppt_w*sin(2.5*pi*$)">
                                          <p:val>
                                            <p:fltVal val="0"/>
                                          </p:val>
                                        </p:tav>
                                        <p:tav tm="100000">
                                          <p:val>
                                            <p:fltVal val="1"/>
                                          </p:val>
                                        </p:tav>
                                      </p:tavLst>
                                    </p:anim>
                                    <p:anim calcmode="lin" valueType="num">
                                      <p:cBhvr>
                                        <p:cTn id="157" dur="2000" fill="hold"/>
                                        <p:tgtEl>
                                          <p:spTgt spid="2113"/>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6" presetClass="emph" presetSubtype="0" fill="hold" nodeType="clickEffect">
                                  <p:stCondLst>
                                    <p:cond delay="0"/>
                                  </p:stCondLst>
                                  <p:childTnLst>
                                    <p:animScale>
                                      <p:cBhvr>
                                        <p:cTn id="161" dur="2000" fill="hold"/>
                                        <p:tgtEl>
                                          <p:spTgt spid="2066"/>
                                        </p:tgtEl>
                                      </p:cBhvr>
                                      <p:by x="50000" y="50000"/>
                                    </p:animScale>
                                  </p:childTnLst>
                                </p:cTn>
                              </p:par>
                              <p:par>
                                <p:cTn id="162" presetID="10" presetClass="exit" presetSubtype="0" fill="hold" nodeType="withEffect">
                                  <p:stCondLst>
                                    <p:cond delay="0"/>
                                  </p:stCondLst>
                                  <p:childTnLst>
                                    <p:animEffect transition="out" filter="fade">
                                      <p:cBhvr>
                                        <p:cTn id="163" dur="2000"/>
                                        <p:tgtEl>
                                          <p:spTgt spid="2066"/>
                                        </p:tgtEl>
                                      </p:cBhvr>
                                    </p:animEffect>
                                    <p:set>
                                      <p:cBhvr>
                                        <p:cTn id="164" dur="1" fill="hold">
                                          <p:stCondLst>
                                            <p:cond delay="1999"/>
                                          </p:stCondLst>
                                        </p:cTn>
                                        <p:tgtEl>
                                          <p:spTgt spid="2066"/>
                                        </p:tgtEl>
                                        <p:attrNameLst>
                                          <p:attrName>style.visibility</p:attrName>
                                        </p:attrNameLst>
                                      </p:cBhvr>
                                      <p:to>
                                        <p:strVal val="hidden"/>
                                      </p:to>
                                    </p:set>
                                  </p:childTnLst>
                                </p:cTn>
                              </p:par>
                              <p:par>
                                <p:cTn id="165" presetID="55" presetClass="entr" presetSubtype="0" fill="hold" nodeType="withEffect">
                                  <p:stCondLst>
                                    <p:cond delay="0"/>
                                  </p:stCondLst>
                                  <p:childTnLst>
                                    <p:set>
                                      <p:cBhvr>
                                        <p:cTn id="166" dur="1" fill="hold">
                                          <p:stCondLst>
                                            <p:cond delay="0"/>
                                          </p:stCondLst>
                                        </p:cTn>
                                        <p:tgtEl>
                                          <p:spTgt spid="2112"/>
                                        </p:tgtEl>
                                        <p:attrNameLst>
                                          <p:attrName>style.visibility</p:attrName>
                                        </p:attrNameLst>
                                      </p:cBhvr>
                                      <p:to>
                                        <p:strVal val="visible"/>
                                      </p:to>
                                    </p:set>
                                    <p:anim calcmode="lin" valueType="num">
                                      <p:cBhvr>
                                        <p:cTn id="167" dur="2000" fill="hold"/>
                                        <p:tgtEl>
                                          <p:spTgt spid="2112"/>
                                        </p:tgtEl>
                                        <p:attrNameLst>
                                          <p:attrName>ppt_w</p:attrName>
                                        </p:attrNameLst>
                                      </p:cBhvr>
                                      <p:tavLst>
                                        <p:tav tm="0">
                                          <p:val>
                                            <p:strVal val="#ppt_w*0.70"/>
                                          </p:val>
                                        </p:tav>
                                        <p:tav tm="100000">
                                          <p:val>
                                            <p:strVal val="#ppt_w"/>
                                          </p:val>
                                        </p:tav>
                                      </p:tavLst>
                                    </p:anim>
                                    <p:anim calcmode="lin" valueType="num">
                                      <p:cBhvr>
                                        <p:cTn id="168" dur="2000" fill="hold"/>
                                        <p:tgtEl>
                                          <p:spTgt spid="2112"/>
                                        </p:tgtEl>
                                        <p:attrNameLst>
                                          <p:attrName>ppt_h</p:attrName>
                                        </p:attrNameLst>
                                      </p:cBhvr>
                                      <p:tavLst>
                                        <p:tav tm="0">
                                          <p:val>
                                            <p:strVal val="#ppt_h"/>
                                          </p:val>
                                        </p:tav>
                                        <p:tav tm="100000">
                                          <p:val>
                                            <p:strVal val="#ppt_h"/>
                                          </p:val>
                                        </p:tav>
                                      </p:tavLst>
                                    </p:anim>
                                    <p:animEffect transition="in" filter="fade">
                                      <p:cBhvr>
                                        <p:cTn id="169" dur="2000"/>
                                        <p:tgtEl>
                                          <p:spTgt spid="2112"/>
                                        </p:tgtEl>
                                      </p:cBhvr>
                                    </p:animEffect>
                                  </p:childTnLst>
                                </p:cTn>
                              </p:par>
                              <p:par>
                                <p:cTn id="170" presetID="45" presetClass="entr" presetSubtype="0" fill="hold" grpId="0" nodeType="withEffect">
                                  <p:stCondLst>
                                    <p:cond delay="0"/>
                                  </p:stCondLst>
                                  <p:iterate type="wd">
                                    <p:tmPct val="10000"/>
                                  </p:iterate>
                                  <p:childTnLst>
                                    <p:set>
                                      <p:cBhvr>
                                        <p:cTn id="171" dur="1" fill="hold">
                                          <p:stCondLst>
                                            <p:cond delay="0"/>
                                          </p:stCondLst>
                                        </p:cTn>
                                        <p:tgtEl>
                                          <p:spTgt spid="2114"/>
                                        </p:tgtEl>
                                        <p:attrNameLst>
                                          <p:attrName>style.visibility</p:attrName>
                                        </p:attrNameLst>
                                      </p:cBhvr>
                                      <p:to>
                                        <p:strVal val="visible"/>
                                      </p:to>
                                    </p:set>
                                    <p:animEffect transition="in" filter="fade">
                                      <p:cBhvr>
                                        <p:cTn id="172" dur="2000"/>
                                        <p:tgtEl>
                                          <p:spTgt spid="2114"/>
                                        </p:tgtEl>
                                      </p:cBhvr>
                                    </p:animEffect>
                                    <p:anim calcmode="lin" valueType="num">
                                      <p:cBhvr>
                                        <p:cTn id="173" dur="2000" fill="hold"/>
                                        <p:tgtEl>
                                          <p:spTgt spid="2114"/>
                                        </p:tgtEl>
                                        <p:attrNameLst>
                                          <p:attrName>ppt_w</p:attrName>
                                        </p:attrNameLst>
                                      </p:cBhvr>
                                      <p:tavLst>
                                        <p:tav tm="0" fmla="#ppt_w*sin(2.5*pi*$)">
                                          <p:val>
                                            <p:fltVal val="0"/>
                                          </p:val>
                                        </p:tav>
                                        <p:tav tm="100000">
                                          <p:val>
                                            <p:fltVal val="1"/>
                                          </p:val>
                                        </p:tav>
                                      </p:tavLst>
                                    </p:anim>
                                    <p:anim calcmode="lin" valueType="num">
                                      <p:cBhvr>
                                        <p:cTn id="174" dur="2000" fill="hold"/>
                                        <p:tgtEl>
                                          <p:spTgt spid="2114"/>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6" presetClass="emph" presetSubtype="0" fill="hold" nodeType="clickEffect">
                                  <p:stCondLst>
                                    <p:cond delay="0"/>
                                  </p:stCondLst>
                                  <p:childTnLst>
                                    <p:animScale>
                                      <p:cBhvr>
                                        <p:cTn id="178" dur="2000" fill="hold"/>
                                        <p:tgtEl>
                                          <p:spTgt spid="2069"/>
                                        </p:tgtEl>
                                      </p:cBhvr>
                                      <p:by x="50000" y="50000"/>
                                    </p:animScale>
                                  </p:childTnLst>
                                </p:cTn>
                              </p:par>
                              <p:par>
                                <p:cTn id="179" presetID="10" presetClass="exit" presetSubtype="0" fill="hold" nodeType="withEffect">
                                  <p:stCondLst>
                                    <p:cond delay="0"/>
                                  </p:stCondLst>
                                  <p:childTnLst>
                                    <p:animEffect transition="out" filter="fade">
                                      <p:cBhvr>
                                        <p:cTn id="180" dur="2000"/>
                                        <p:tgtEl>
                                          <p:spTgt spid="2069"/>
                                        </p:tgtEl>
                                      </p:cBhvr>
                                    </p:animEffect>
                                    <p:set>
                                      <p:cBhvr>
                                        <p:cTn id="181" dur="1" fill="hold">
                                          <p:stCondLst>
                                            <p:cond delay="1999"/>
                                          </p:stCondLst>
                                        </p:cTn>
                                        <p:tgtEl>
                                          <p:spTgt spid="2069"/>
                                        </p:tgtEl>
                                        <p:attrNameLst>
                                          <p:attrName>style.visibility</p:attrName>
                                        </p:attrNameLst>
                                      </p:cBhvr>
                                      <p:to>
                                        <p:strVal val="hidden"/>
                                      </p:to>
                                    </p:set>
                                  </p:childTnLst>
                                </p:cTn>
                              </p:par>
                              <p:par>
                                <p:cTn id="182" presetID="55" presetClass="entr" presetSubtype="0" fill="hold" nodeType="withEffect">
                                  <p:stCondLst>
                                    <p:cond delay="0"/>
                                  </p:stCondLst>
                                  <p:childTnLst>
                                    <p:set>
                                      <p:cBhvr>
                                        <p:cTn id="183" dur="1" fill="hold">
                                          <p:stCondLst>
                                            <p:cond delay="0"/>
                                          </p:stCondLst>
                                        </p:cTn>
                                        <p:tgtEl>
                                          <p:spTgt spid="2106"/>
                                        </p:tgtEl>
                                        <p:attrNameLst>
                                          <p:attrName>style.visibility</p:attrName>
                                        </p:attrNameLst>
                                      </p:cBhvr>
                                      <p:to>
                                        <p:strVal val="visible"/>
                                      </p:to>
                                    </p:set>
                                    <p:anim calcmode="lin" valueType="num">
                                      <p:cBhvr>
                                        <p:cTn id="184" dur="1000" fill="hold"/>
                                        <p:tgtEl>
                                          <p:spTgt spid="2106"/>
                                        </p:tgtEl>
                                        <p:attrNameLst>
                                          <p:attrName>ppt_w</p:attrName>
                                        </p:attrNameLst>
                                      </p:cBhvr>
                                      <p:tavLst>
                                        <p:tav tm="0">
                                          <p:val>
                                            <p:strVal val="#ppt_w*0.70"/>
                                          </p:val>
                                        </p:tav>
                                        <p:tav tm="100000">
                                          <p:val>
                                            <p:strVal val="#ppt_w"/>
                                          </p:val>
                                        </p:tav>
                                      </p:tavLst>
                                    </p:anim>
                                    <p:anim calcmode="lin" valueType="num">
                                      <p:cBhvr>
                                        <p:cTn id="185" dur="1000" fill="hold"/>
                                        <p:tgtEl>
                                          <p:spTgt spid="2106"/>
                                        </p:tgtEl>
                                        <p:attrNameLst>
                                          <p:attrName>ppt_h</p:attrName>
                                        </p:attrNameLst>
                                      </p:cBhvr>
                                      <p:tavLst>
                                        <p:tav tm="0">
                                          <p:val>
                                            <p:strVal val="#ppt_h"/>
                                          </p:val>
                                        </p:tav>
                                        <p:tav tm="100000">
                                          <p:val>
                                            <p:strVal val="#ppt_h"/>
                                          </p:val>
                                        </p:tav>
                                      </p:tavLst>
                                    </p:anim>
                                    <p:animEffect transition="in" filter="fade">
                                      <p:cBhvr>
                                        <p:cTn id="186" dur="1000"/>
                                        <p:tgtEl>
                                          <p:spTgt spid="2106"/>
                                        </p:tgtEl>
                                      </p:cBhvr>
                                    </p:animEffect>
                                  </p:childTnLst>
                                </p:cTn>
                              </p:par>
                              <p:par>
                                <p:cTn id="187" presetID="45" presetClass="entr" presetSubtype="0" fill="hold" grpId="0" nodeType="withEffect">
                                  <p:stCondLst>
                                    <p:cond delay="0"/>
                                  </p:stCondLst>
                                  <p:iterate type="wd">
                                    <p:tmPct val="10000"/>
                                  </p:iterate>
                                  <p:childTnLst>
                                    <p:set>
                                      <p:cBhvr>
                                        <p:cTn id="188" dur="1" fill="hold">
                                          <p:stCondLst>
                                            <p:cond delay="0"/>
                                          </p:stCondLst>
                                        </p:cTn>
                                        <p:tgtEl>
                                          <p:spTgt spid="2115"/>
                                        </p:tgtEl>
                                        <p:attrNameLst>
                                          <p:attrName>style.visibility</p:attrName>
                                        </p:attrNameLst>
                                      </p:cBhvr>
                                      <p:to>
                                        <p:strVal val="visible"/>
                                      </p:to>
                                    </p:set>
                                    <p:animEffect transition="in" filter="fade">
                                      <p:cBhvr>
                                        <p:cTn id="189" dur="2000"/>
                                        <p:tgtEl>
                                          <p:spTgt spid="2115"/>
                                        </p:tgtEl>
                                      </p:cBhvr>
                                    </p:animEffect>
                                    <p:anim calcmode="lin" valueType="num">
                                      <p:cBhvr>
                                        <p:cTn id="190" dur="2000" fill="hold"/>
                                        <p:tgtEl>
                                          <p:spTgt spid="2115"/>
                                        </p:tgtEl>
                                        <p:attrNameLst>
                                          <p:attrName>ppt_w</p:attrName>
                                        </p:attrNameLst>
                                      </p:cBhvr>
                                      <p:tavLst>
                                        <p:tav tm="0" fmla="#ppt_w*sin(2.5*pi*$)">
                                          <p:val>
                                            <p:fltVal val="0"/>
                                          </p:val>
                                        </p:tav>
                                        <p:tav tm="100000">
                                          <p:val>
                                            <p:fltVal val="1"/>
                                          </p:val>
                                        </p:tav>
                                      </p:tavLst>
                                    </p:anim>
                                    <p:anim calcmode="lin" valueType="num">
                                      <p:cBhvr>
                                        <p:cTn id="191" dur="2000" fill="hold"/>
                                        <p:tgtEl>
                                          <p:spTgt spid="2115"/>
                                        </p:tgtEl>
                                        <p:attrNameLst>
                                          <p:attrName>ppt_h</p:attrName>
                                        </p:attrNameLst>
                                      </p:cBhvr>
                                      <p:tavLst>
                                        <p:tav tm="0">
                                          <p:val>
                                            <p:strVal val="#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6" presetClass="emph" presetSubtype="0" fill="hold" nodeType="clickEffect">
                                  <p:stCondLst>
                                    <p:cond delay="0"/>
                                  </p:stCondLst>
                                  <p:childTnLst>
                                    <p:animScale>
                                      <p:cBhvr>
                                        <p:cTn id="195" dur="2000" fill="hold"/>
                                        <p:tgtEl>
                                          <p:spTgt spid="2071"/>
                                        </p:tgtEl>
                                      </p:cBhvr>
                                      <p:by x="50000" y="50000"/>
                                    </p:animScale>
                                  </p:childTnLst>
                                </p:cTn>
                              </p:par>
                              <p:par>
                                <p:cTn id="196" presetID="10" presetClass="exit" presetSubtype="0" fill="hold" nodeType="withEffect">
                                  <p:stCondLst>
                                    <p:cond delay="0"/>
                                  </p:stCondLst>
                                  <p:childTnLst>
                                    <p:animEffect transition="out" filter="fade">
                                      <p:cBhvr>
                                        <p:cTn id="197" dur="2000"/>
                                        <p:tgtEl>
                                          <p:spTgt spid="2071"/>
                                        </p:tgtEl>
                                      </p:cBhvr>
                                    </p:animEffect>
                                    <p:set>
                                      <p:cBhvr>
                                        <p:cTn id="198" dur="1" fill="hold">
                                          <p:stCondLst>
                                            <p:cond delay="1999"/>
                                          </p:stCondLst>
                                        </p:cTn>
                                        <p:tgtEl>
                                          <p:spTgt spid="2071"/>
                                        </p:tgtEl>
                                        <p:attrNameLst>
                                          <p:attrName>style.visibility</p:attrName>
                                        </p:attrNameLst>
                                      </p:cBhvr>
                                      <p:to>
                                        <p:strVal val="hidden"/>
                                      </p:to>
                                    </p:set>
                                  </p:childTnLst>
                                </p:cTn>
                              </p:par>
                              <p:par>
                                <p:cTn id="199" presetID="55" presetClass="entr" presetSubtype="0" fill="hold" nodeType="withEffect">
                                  <p:stCondLst>
                                    <p:cond delay="0"/>
                                  </p:stCondLst>
                                  <p:childTnLst>
                                    <p:set>
                                      <p:cBhvr>
                                        <p:cTn id="200" dur="1" fill="hold">
                                          <p:stCondLst>
                                            <p:cond delay="0"/>
                                          </p:stCondLst>
                                        </p:cTn>
                                        <p:tgtEl>
                                          <p:spTgt spid="2110"/>
                                        </p:tgtEl>
                                        <p:attrNameLst>
                                          <p:attrName>style.visibility</p:attrName>
                                        </p:attrNameLst>
                                      </p:cBhvr>
                                      <p:to>
                                        <p:strVal val="visible"/>
                                      </p:to>
                                    </p:set>
                                    <p:anim calcmode="lin" valueType="num">
                                      <p:cBhvr>
                                        <p:cTn id="201" dur="1000" fill="hold"/>
                                        <p:tgtEl>
                                          <p:spTgt spid="2110"/>
                                        </p:tgtEl>
                                        <p:attrNameLst>
                                          <p:attrName>ppt_w</p:attrName>
                                        </p:attrNameLst>
                                      </p:cBhvr>
                                      <p:tavLst>
                                        <p:tav tm="0">
                                          <p:val>
                                            <p:strVal val="#ppt_w*0.70"/>
                                          </p:val>
                                        </p:tav>
                                        <p:tav tm="100000">
                                          <p:val>
                                            <p:strVal val="#ppt_w"/>
                                          </p:val>
                                        </p:tav>
                                      </p:tavLst>
                                    </p:anim>
                                    <p:anim calcmode="lin" valueType="num">
                                      <p:cBhvr>
                                        <p:cTn id="202" dur="1000" fill="hold"/>
                                        <p:tgtEl>
                                          <p:spTgt spid="2110"/>
                                        </p:tgtEl>
                                        <p:attrNameLst>
                                          <p:attrName>ppt_h</p:attrName>
                                        </p:attrNameLst>
                                      </p:cBhvr>
                                      <p:tavLst>
                                        <p:tav tm="0">
                                          <p:val>
                                            <p:strVal val="#ppt_h"/>
                                          </p:val>
                                        </p:tav>
                                        <p:tav tm="100000">
                                          <p:val>
                                            <p:strVal val="#ppt_h"/>
                                          </p:val>
                                        </p:tav>
                                      </p:tavLst>
                                    </p:anim>
                                    <p:animEffect transition="in" filter="fade">
                                      <p:cBhvr>
                                        <p:cTn id="203" dur="1000"/>
                                        <p:tgtEl>
                                          <p:spTgt spid="2110"/>
                                        </p:tgtEl>
                                      </p:cBhvr>
                                    </p:animEffect>
                                  </p:childTnLst>
                                </p:cTn>
                              </p:par>
                              <p:par>
                                <p:cTn id="204" presetID="45" presetClass="entr" presetSubtype="0" fill="hold" grpId="0" nodeType="withEffect">
                                  <p:stCondLst>
                                    <p:cond delay="0"/>
                                  </p:stCondLst>
                                  <p:iterate type="wd">
                                    <p:tmPct val="10000"/>
                                  </p:iterate>
                                  <p:childTnLst>
                                    <p:set>
                                      <p:cBhvr>
                                        <p:cTn id="205" dur="1" fill="hold">
                                          <p:stCondLst>
                                            <p:cond delay="0"/>
                                          </p:stCondLst>
                                        </p:cTn>
                                        <p:tgtEl>
                                          <p:spTgt spid="2116"/>
                                        </p:tgtEl>
                                        <p:attrNameLst>
                                          <p:attrName>style.visibility</p:attrName>
                                        </p:attrNameLst>
                                      </p:cBhvr>
                                      <p:to>
                                        <p:strVal val="visible"/>
                                      </p:to>
                                    </p:set>
                                    <p:animEffect transition="in" filter="fade">
                                      <p:cBhvr>
                                        <p:cTn id="206" dur="2000"/>
                                        <p:tgtEl>
                                          <p:spTgt spid="2116"/>
                                        </p:tgtEl>
                                      </p:cBhvr>
                                    </p:animEffect>
                                    <p:anim calcmode="lin" valueType="num">
                                      <p:cBhvr>
                                        <p:cTn id="207" dur="2000" fill="hold"/>
                                        <p:tgtEl>
                                          <p:spTgt spid="2116"/>
                                        </p:tgtEl>
                                        <p:attrNameLst>
                                          <p:attrName>ppt_w</p:attrName>
                                        </p:attrNameLst>
                                      </p:cBhvr>
                                      <p:tavLst>
                                        <p:tav tm="0" fmla="#ppt_w*sin(2.5*pi*$)">
                                          <p:val>
                                            <p:fltVal val="0"/>
                                          </p:val>
                                        </p:tav>
                                        <p:tav tm="100000">
                                          <p:val>
                                            <p:fltVal val="1"/>
                                          </p:val>
                                        </p:tav>
                                      </p:tavLst>
                                    </p:anim>
                                    <p:anim calcmode="lin" valueType="num">
                                      <p:cBhvr>
                                        <p:cTn id="208" dur="2000" fill="hold"/>
                                        <p:tgtEl>
                                          <p:spTgt spid="2116"/>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6" presetClass="emph" presetSubtype="0" fill="hold" nodeType="clickEffect">
                                  <p:stCondLst>
                                    <p:cond delay="0"/>
                                  </p:stCondLst>
                                  <p:childTnLst>
                                    <p:animScale>
                                      <p:cBhvr>
                                        <p:cTn id="212" dur="2000" fill="hold"/>
                                        <p:tgtEl>
                                          <p:spTgt spid="2073"/>
                                        </p:tgtEl>
                                      </p:cBhvr>
                                      <p:by x="50000" y="50000"/>
                                    </p:animScale>
                                  </p:childTnLst>
                                </p:cTn>
                              </p:par>
                              <p:par>
                                <p:cTn id="213" presetID="10" presetClass="exit" presetSubtype="0" fill="hold" nodeType="withEffect">
                                  <p:stCondLst>
                                    <p:cond delay="0"/>
                                  </p:stCondLst>
                                  <p:childTnLst>
                                    <p:animEffect transition="out" filter="fade">
                                      <p:cBhvr>
                                        <p:cTn id="214" dur="2000"/>
                                        <p:tgtEl>
                                          <p:spTgt spid="2073"/>
                                        </p:tgtEl>
                                      </p:cBhvr>
                                    </p:animEffect>
                                    <p:set>
                                      <p:cBhvr>
                                        <p:cTn id="215" dur="1" fill="hold">
                                          <p:stCondLst>
                                            <p:cond delay="1999"/>
                                          </p:stCondLst>
                                        </p:cTn>
                                        <p:tgtEl>
                                          <p:spTgt spid="2073"/>
                                        </p:tgtEl>
                                        <p:attrNameLst>
                                          <p:attrName>style.visibility</p:attrName>
                                        </p:attrNameLst>
                                      </p:cBhvr>
                                      <p:to>
                                        <p:strVal val="hidden"/>
                                      </p:to>
                                    </p:set>
                                  </p:childTnLst>
                                </p:cTn>
                              </p:par>
                              <p:par>
                                <p:cTn id="216" presetID="55" presetClass="entr" presetSubtype="0" fill="hold" nodeType="withEffect">
                                  <p:stCondLst>
                                    <p:cond delay="0"/>
                                  </p:stCondLst>
                                  <p:childTnLst>
                                    <p:set>
                                      <p:cBhvr>
                                        <p:cTn id="217" dur="1" fill="hold">
                                          <p:stCondLst>
                                            <p:cond delay="0"/>
                                          </p:stCondLst>
                                        </p:cTn>
                                        <p:tgtEl>
                                          <p:spTgt spid="2108"/>
                                        </p:tgtEl>
                                        <p:attrNameLst>
                                          <p:attrName>style.visibility</p:attrName>
                                        </p:attrNameLst>
                                      </p:cBhvr>
                                      <p:to>
                                        <p:strVal val="visible"/>
                                      </p:to>
                                    </p:set>
                                    <p:anim calcmode="lin" valueType="num">
                                      <p:cBhvr>
                                        <p:cTn id="218" dur="1000" fill="hold"/>
                                        <p:tgtEl>
                                          <p:spTgt spid="2108"/>
                                        </p:tgtEl>
                                        <p:attrNameLst>
                                          <p:attrName>ppt_w</p:attrName>
                                        </p:attrNameLst>
                                      </p:cBhvr>
                                      <p:tavLst>
                                        <p:tav tm="0">
                                          <p:val>
                                            <p:strVal val="#ppt_w*0.70"/>
                                          </p:val>
                                        </p:tav>
                                        <p:tav tm="100000">
                                          <p:val>
                                            <p:strVal val="#ppt_w"/>
                                          </p:val>
                                        </p:tav>
                                      </p:tavLst>
                                    </p:anim>
                                    <p:anim calcmode="lin" valueType="num">
                                      <p:cBhvr>
                                        <p:cTn id="219" dur="1000" fill="hold"/>
                                        <p:tgtEl>
                                          <p:spTgt spid="2108"/>
                                        </p:tgtEl>
                                        <p:attrNameLst>
                                          <p:attrName>ppt_h</p:attrName>
                                        </p:attrNameLst>
                                      </p:cBhvr>
                                      <p:tavLst>
                                        <p:tav tm="0">
                                          <p:val>
                                            <p:strVal val="#ppt_h"/>
                                          </p:val>
                                        </p:tav>
                                        <p:tav tm="100000">
                                          <p:val>
                                            <p:strVal val="#ppt_h"/>
                                          </p:val>
                                        </p:tav>
                                      </p:tavLst>
                                    </p:anim>
                                    <p:animEffect transition="in" filter="fade">
                                      <p:cBhvr>
                                        <p:cTn id="220" dur="1000"/>
                                        <p:tgtEl>
                                          <p:spTgt spid="2108"/>
                                        </p:tgtEl>
                                      </p:cBhvr>
                                    </p:animEffect>
                                  </p:childTnLst>
                                </p:cTn>
                              </p:par>
                              <p:par>
                                <p:cTn id="221" presetID="45" presetClass="entr" presetSubtype="0" fill="hold" grpId="0" nodeType="withEffect">
                                  <p:stCondLst>
                                    <p:cond delay="0"/>
                                  </p:stCondLst>
                                  <p:iterate type="wd">
                                    <p:tmPct val="10000"/>
                                  </p:iterate>
                                  <p:childTnLst>
                                    <p:set>
                                      <p:cBhvr>
                                        <p:cTn id="222" dur="1" fill="hold">
                                          <p:stCondLst>
                                            <p:cond delay="0"/>
                                          </p:stCondLst>
                                        </p:cTn>
                                        <p:tgtEl>
                                          <p:spTgt spid="2117"/>
                                        </p:tgtEl>
                                        <p:attrNameLst>
                                          <p:attrName>style.visibility</p:attrName>
                                        </p:attrNameLst>
                                      </p:cBhvr>
                                      <p:to>
                                        <p:strVal val="visible"/>
                                      </p:to>
                                    </p:set>
                                    <p:animEffect transition="in" filter="fade">
                                      <p:cBhvr>
                                        <p:cTn id="223" dur="2000"/>
                                        <p:tgtEl>
                                          <p:spTgt spid="2117"/>
                                        </p:tgtEl>
                                      </p:cBhvr>
                                    </p:animEffect>
                                    <p:anim calcmode="lin" valueType="num">
                                      <p:cBhvr>
                                        <p:cTn id="224" dur="2000" fill="hold"/>
                                        <p:tgtEl>
                                          <p:spTgt spid="2117"/>
                                        </p:tgtEl>
                                        <p:attrNameLst>
                                          <p:attrName>ppt_w</p:attrName>
                                        </p:attrNameLst>
                                      </p:cBhvr>
                                      <p:tavLst>
                                        <p:tav tm="0" fmla="#ppt_w*sin(2.5*pi*$)">
                                          <p:val>
                                            <p:fltVal val="0"/>
                                          </p:val>
                                        </p:tav>
                                        <p:tav tm="100000">
                                          <p:val>
                                            <p:fltVal val="1"/>
                                          </p:val>
                                        </p:tav>
                                      </p:tavLst>
                                    </p:anim>
                                    <p:anim calcmode="lin" valueType="num">
                                      <p:cBhvr>
                                        <p:cTn id="225" dur="2000" fill="hold"/>
                                        <p:tgtEl>
                                          <p:spTgt spid="2117"/>
                                        </p:tgtEl>
                                        <p:attrNameLst>
                                          <p:attrName>ppt_h</p:attrName>
                                        </p:attrNameLst>
                                      </p:cBhvr>
                                      <p:tavLst>
                                        <p:tav tm="0">
                                          <p:val>
                                            <p:strVal val="#ppt_h"/>
                                          </p:val>
                                        </p:tav>
                                        <p:tav tm="100000">
                                          <p:val>
                                            <p:strVal val="#ppt_h"/>
                                          </p:val>
                                        </p:tav>
                                      </p:tavLst>
                                    </p:anim>
                                  </p:childTnLst>
                                </p:cTn>
                              </p:par>
                            </p:childTnLst>
                          </p:cTn>
                        </p:par>
                      </p:childTnLst>
                    </p:cTn>
                  </p:par>
                  <p:par>
                    <p:cTn id="226" fill="hold">
                      <p:stCondLst>
                        <p:cond delay="indefinite"/>
                      </p:stCondLst>
                      <p:childTnLst>
                        <p:par>
                          <p:cTn id="227" fill="hold">
                            <p:stCondLst>
                              <p:cond delay="0"/>
                            </p:stCondLst>
                            <p:childTnLst>
                              <p:par>
                                <p:cTn id="228" presetID="6" presetClass="emph" presetSubtype="0" fill="hold" nodeType="clickEffect">
                                  <p:stCondLst>
                                    <p:cond delay="0"/>
                                  </p:stCondLst>
                                  <p:childTnLst>
                                    <p:animScale>
                                      <p:cBhvr>
                                        <p:cTn id="229" dur="2000" fill="hold"/>
                                        <p:tgtEl>
                                          <p:spTgt spid="2076"/>
                                        </p:tgtEl>
                                      </p:cBhvr>
                                      <p:by x="50000" y="50000"/>
                                    </p:animScale>
                                  </p:childTnLst>
                                </p:cTn>
                              </p:par>
                              <p:par>
                                <p:cTn id="230" presetID="6" presetClass="emph" presetSubtype="0" fill="hold" nodeType="withEffect">
                                  <p:stCondLst>
                                    <p:cond delay="0"/>
                                  </p:stCondLst>
                                  <p:childTnLst>
                                    <p:animScale>
                                      <p:cBhvr>
                                        <p:cTn id="231" dur="2000" fill="hold"/>
                                        <p:tgtEl>
                                          <p:spTgt spid="2078"/>
                                        </p:tgtEl>
                                      </p:cBhvr>
                                      <p:by x="50000" y="50000"/>
                                    </p:animScale>
                                  </p:childTnLst>
                                </p:cTn>
                              </p:par>
                              <p:par>
                                <p:cTn id="232" presetID="10" presetClass="exit" presetSubtype="0" fill="hold" nodeType="withEffect">
                                  <p:stCondLst>
                                    <p:cond delay="0"/>
                                  </p:stCondLst>
                                  <p:childTnLst>
                                    <p:animEffect transition="out" filter="fade">
                                      <p:cBhvr>
                                        <p:cTn id="233" dur="2000"/>
                                        <p:tgtEl>
                                          <p:spTgt spid="2076"/>
                                        </p:tgtEl>
                                      </p:cBhvr>
                                    </p:animEffect>
                                    <p:set>
                                      <p:cBhvr>
                                        <p:cTn id="234" dur="1" fill="hold">
                                          <p:stCondLst>
                                            <p:cond delay="1999"/>
                                          </p:stCondLst>
                                        </p:cTn>
                                        <p:tgtEl>
                                          <p:spTgt spid="2076"/>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2000"/>
                                        <p:tgtEl>
                                          <p:spTgt spid="2078"/>
                                        </p:tgtEl>
                                      </p:cBhvr>
                                    </p:animEffect>
                                    <p:set>
                                      <p:cBhvr>
                                        <p:cTn id="237" dur="1" fill="hold">
                                          <p:stCondLst>
                                            <p:cond delay="1999"/>
                                          </p:stCondLst>
                                        </p:cTn>
                                        <p:tgtEl>
                                          <p:spTgt spid="2078"/>
                                        </p:tgtEl>
                                        <p:attrNameLst>
                                          <p:attrName>style.visibility</p:attrName>
                                        </p:attrNameLst>
                                      </p:cBhvr>
                                      <p:to>
                                        <p:strVal val="hidden"/>
                                      </p:to>
                                    </p:set>
                                  </p:childTnLst>
                                </p:cTn>
                              </p:par>
                              <p:par>
                                <p:cTn id="238" presetID="55" presetClass="entr" presetSubtype="0" fill="hold" nodeType="withEffect">
                                  <p:stCondLst>
                                    <p:cond delay="0"/>
                                  </p:stCondLst>
                                  <p:childTnLst>
                                    <p:set>
                                      <p:cBhvr>
                                        <p:cTn id="239" dur="1" fill="hold">
                                          <p:stCondLst>
                                            <p:cond delay="0"/>
                                          </p:stCondLst>
                                        </p:cTn>
                                        <p:tgtEl>
                                          <p:spTgt spid="2107"/>
                                        </p:tgtEl>
                                        <p:attrNameLst>
                                          <p:attrName>style.visibility</p:attrName>
                                        </p:attrNameLst>
                                      </p:cBhvr>
                                      <p:to>
                                        <p:strVal val="visible"/>
                                      </p:to>
                                    </p:set>
                                    <p:anim calcmode="lin" valueType="num">
                                      <p:cBhvr>
                                        <p:cTn id="240" dur="1000" fill="hold"/>
                                        <p:tgtEl>
                                          <p:spTgt spid="2107"/>
                                        </p:tgtEl>
                                        <p:attrNameLst>
                                          <p:attrName>ppt_w</p:attrName>
                                        </p:attrNameLst>
                                      </p:cBhvr>
                                      <p:tavLst>
                                        <p:tav tm="0">
                                          <p:val>
                                            <p:strVal val="#ppt_w*0.70"/>
                                          </p:val>
                                        </p:tav>
                                        <p:tav tm="100000">
                                          <p:val>
                                            <p:strVal val="#ppt_w"/>
                                          </p:val>
                                        </p:tav>
                                      </p:tavLst>
                                    </p:anim>
                                    <p:anim calcmode="lin" valueType="num">
                                      <p:cBhvr>
                                        <p:cTn id="241" dur="1000" fill="hold"/>
                                        <p:tgtEl>
                                          <p:spTgt spid="2107"/>
                                        </p:tgtEl>
                                        <p:attrNameLst>
                                          <p:attrName>ppt_h</p:attrName>
                                        </p:attrNameLst>
                                      </p:cBhvr>
                                      <p:tavLst>
                                        <p:tav tm="0">
                                          <p:val>
                                            <p:strVal val="#ppt_h"/>
                                          </p:val>
                                        </p:tav>
                                        <p:tav tm="100000">
                                          <p:val>
                                            <p:strVal val="#ppt_h"/>
                                          </p:val>
                                        </p:tav>
                                      </p:tavLst>
                                    </p:anim>
                                    <p:animEffect transition="in" filter="fade">
                                      <p:cBhvr>
                                        <p:cTn id="242" dur="1000"/>
                                        <p:tgtEl>
                                          <p:spTgt spid="2107"/>
                                        </p:tgtEl>
                                      </p:cBhvr>
                                    </p:animEffect>
                                  </p:childTnLst>
                                </p:cTn>
                              </p:par>
                              <p:par>
                                <p:cTn id="243" presetID="45" presetClass="entr" presetSubtype="0" fill="hold" grpId="0" nodeType="withEffect">
                                  <p:stCondLst>
                                    <p:cond delay="0"/>
                                  </p:stCondLst>
                                  <p:iterate type="wd">
                                    <p:tmPct val="10000"/>
                                  </p:iterate>
                                  <p:childTnLst>
                                    <p:set>
                                      <p:cBhvr>
                                        <p:cTn id="244" dur="1" fill="hold">
                                          <p:stCondLst>
                                            <p:cond delay="0"/>
                                          </p:stCondLst>
                                        </p:cTn>
                                        <p:tgtEl>
                                          <p:spTgt spid="2118"/>
                                        </p:tgtEl>
                                        <p:attrNameLst>
                                          <p:attrName>style.visibility</p:attrName>
                                        </p:attrNameLst>
                                      </p:cBhvr>
                                      <p:to>
                                        <p:strVal val="visible"/>
                                      </p:to>
                                    </p:set>
                                    <p:animEffect transition="in" filter="fade">
                                      <p:cBhvr>
                                        <p:cTn id="245" dur="2000"/>
                                        <p:tgtEl>
                                          <p:spTgt spid="2118"/>
                                        </p:tgtEl>
                                      </p:cBhvr>
                                    </p:animEffect>
                                    <p:anim calcmode="lin" valueType="num">
                                      <p:cBhvr>
                                        <p:cTn id="246" dur="2000" fill="hold"/>
                                        <p:tgtEl>
                                          <p:spTgt spid="2118"/>
                                        </p:tgtEl>
                                        <p:attrNameLst>
                                          <p:attrName>ppt_w</p:attrName>
                                        </p:attrNameLst>
                                      </p:cBhvr>
                                      <p:tavLst>
                                        <p:tav tm="0" fmla="#ppt_w*sin(2.5*pi*$)">
                                          <p:val>
                                            <p:fltVal val="0"/>
                                          </p:val>
                                        </p:tav>
                                        <p:tav tm="100000">
                                          <p:val>
                                            <p:fltVal val="1"/>
                                          </p:val>
                                        </p:tav>
                                      </p:tavLst>
                                    </p:anim>
                                    <p:anim calcmode="lin" valueType="num">
                                      <p:cBhvr>
                                        <p:cTn id="247" dur="2000" fill="hold"/>
                                        <p:tgtEl>
                                          <p:spTgt spid="2118"/>
                                        </p:tgtEl>
                                        <p:attrNameLst>
                                          <p:attrName>ppt_h</p:attrName>
                                        </p:attrNameLst>
                                      </p:cBhvr>
                                      <p:tavLst>
                                        <p:tav tm="0">
                                          <p:val>
                                            <p:strVal val="#ppt_h"/>
                                          </p:val>
                                        </p:tav>
                                        <p:tav tm="100000">
                                          <p:val>
                                            <p:strVal val="#ppt_h"/>
                                          </p:val>
                                        </p:tav>
                                      </p:tavLst>
                                    </p:anim>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2000"/>
                                        <p:tgtEl>
                                          <p:spTgt spid="2052"/>
                                        </p:tgtEl>
                                      </p:cBhvr>
                                    </p:animEffect>
                                    <p:set>
                                      <p:cBhvr>
                                        <p:cTn id="252" dur="1" fill="hold">
                                          <p:stCondLst>
                                            <p:cond delay="1999"/>
                                          </p:stCondLst>
                                        </p:cTn>
                                        <p:tgtEl>
                                          <p:spTgt spid="2052"/>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2000"/>
                                        <p:tgtEl>
                                          <p:spTgt spid="2088"/>
                                        </p:tgtEl>
                                      </p:cBhvr>
                                    </p:animEffect>
                                    <p:set>
                                      <p:cBhvr>
                                        <p:cTn id="255" dur="1" fill="hold">
                                          <p:stCondLst>
                                            <p:cond delay="1999"/>
                                          </p:stCondLst>
                                        </p:cTn>
                                        <p:tgtEl>
                                          <p:spTgt spid="2088"/>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2000"/>
                                        <p:tgtEl>
                                          <p:spTgt spid="2082"/>
                                        </p:tgtEl>
                                      </p:cBhvr>
                                    </p:animEffect>
                                    <p:set>
                                      <p:cBhvr>
                                        <p:cTn id="258" dur="1" fill="hold">
                                          <p:stCondLst>
                                            <p:cond delay="1999"/>
                                          </p:stCondLst>
                                        </p:cTn>
                                        <p:tgtEl>
                                          <p:spTgt spid="2082"/>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2000"/>
                                        <p:tgtEl>
                                          <p:spTgt spid="2081"/>
                                        </p:tgtEl>
                                      </p:cBhvr>
                                    </p:animEffect>
                                    <p:set>
                                      <p:cBhvr>
                                        <p:cTn id="261" dur="1" fill="hold">
                                          <p:stCondLst>
                                            <p:cond delay="1999"/>
                                          </p:stCondLst>
                                        </p:cTn>
                                        <p:tgtEl>
                                          <p:spTgt spid="2081"/>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2000"/>
                                        <p:tgtEl>
                                          <p:spTgt spid="2083"/>
                                        </p:tgtEl>
                                      </p:cBhvr>
                                    </p:animEffect>
                                    <p:set>
                                      <p:cBhvr>
                                        <p:cTn id="264" dur="1" fill="hold">
                                          <p:stCondLst>
                                            <p:cond delay="1999"/>
                                          </p:stCondLst>
                                        </p:cTn>
                                        <p:tgtEl>
                                          <p:spTgt spid="2083"/>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2000"/>
                                        <p:tgtEl>
                                          <p:spTgt spid="2084"/>
                                        </p:tgtEl>
                                      </p:cBhvr>
                                    </p:animEffect>
                                    <p:set>
                                      <p:cBhvr>
                                        <p:cTn id="267" dur="1" fill="hold">
                                          <p:stCondLst>
                                            <p:cond delay="1999"/>
                                          </p:stCondLst>
                                        </p:cTn>
                                        <p:tgtEl>
                                          <p:spTgt spid="2084"/>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2000"/>
                                        <p:tgtEl>
                                          <p:spTgt spid="2085"/>
                                        </p:tgtEl>
                                      </p:cBhvr>
                                    </p:animEffect>
                                    <p:set>
                                      <p:cBhvr>
                                        <p:cTn id="270" dur="1" fill="hold">
                                          <p:stCondLst>
                                            <p:cond delay="1999"/>
                                          </p:stCondLst>
                                        </p:cTn>
                                        <p:tgtEl>
                                          <p:spTgt spid="2085"/>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2000"/>
                                        <p:tgtEl>
                                          <p:spTgt spid="2086"/>
                                        </p:tgtEl>
                                      </p:cBhvr>
                                    </p:animEffect>
                                    <p:set>
                                      <p:cBhvr>
                                        <p:cTn id="273" dur="1" fill="hold">
                                          <p:stCondLst>
                                            <p:cond delay="1999"/>
                                          </p:stCondLst>
                                        </p:cTn>
                                        <p:tgtEl>
                                          <p:spTgt spid="2086"/>
                                        </p:tgtEl>
                                        <p:attrNameLst>
                                          <p:attrName>style.visibility</p:attrName>
                                        </p:attrNameLst>
                                      </p:cBhvr>
                                      <p:to>
                                        <p:strVal val="hidden"/>
                                      </p:to>
                                    </p:set>
                                  </p:childTnLst>
                                </p:cTn>
                              </p:par>
                            </p:childTnLst>
                          </p:cTn>
                        </p:par>
                        <p:par>
                          <p:cTn id="274" fill="hold">
                            <p:stCondLst>
                              <p:cond delay="2000"/>
                            </p:stCondLst>
                            <p:childTnLst>
                              <p:par>
                                <p:cTn id="275" presetID="49" presetClass="path" presetSubtype="0" accel="50000" decel="50000" fill="hold" grpId="1" nodeType="afterEffect">
                                  <p:stCondLst>
                                    <p:cond delay="0"/>
                                  </p:stCondLst>
                                  <p:iterate type="wd">
                                    <p:tmPct val="0"/>
                                  </p:iterate>
                                  <p:childTnLst>
                                    <p:animMotion origin="layout" path="M -4.44444E-6 4.43108E-6 L -0.42291 0.31961 " pathEditMode="relative" rAng="0" ptsTypes="AA">
                                      <p:cBhvr>
                                        <p:cTn id="276" dur="2000" fill="hold"/>
                                        <p:tgtEl>
                                          <p:spTgt spid="2117"/>
                                        </p:tgtEl>
                                        <p:attrNameLst>
                                          <p:attrName>ppt_x</p:attrName>
                                          <p:attrName>ppt_y</p:attrName>
                                        </p:attrNameLst>
                                      </p:cBhvr>
                                      <p:rCtr x="-211" y="160"/>
                                    </p:animMotion>
                                  </p:childTnLst>
                                </p:cTn>
                              </p:par>
                              <p:par>
                                <p:cTn id="277" presetID="42" presetClass="path" presetSubtype="0" accel="50000" decel="50000" fill="hold" nodeType="withEffect">
                                  <p:stCondLst>
                                    <p:cond delay="0"/>
                                  </p:stCondLst>
                                  <p:childTnLst>
                                    <p:animMotion origin="layout" path="M 1.38889E-6 -2.79371E-6 L -0.15747 0.32516 " pathEditMode="relative" rAng="0" ptsTypes="AA">
                                      <p:cBhvr>
                                        <p:cTn id="278" dur="2000" fill="hold"/>
                                        <p:tgtEl>
                                          <p:spTgt spid="2108"/>
                                        </p:tgtEl>
                                        <p:attrNameLst>
                                          <p:attrName>ppt_x</p:attrName>
                                          <p:attrName>ppt_y</p:attrName>
                                        </p:attrNameLst>
                                      </p:cBhvr>
                                      <p:rCtr x="-79" y="163"/>
                                    </p:animMotion>
                                  </p:childTnLst>
                                </p:cTn>
                              </p:par>
                              <p:par>
                                <p:cTn id="279" presetID="42" presetClass="path" presetSubtype="0" accel="50000" decel="50000" fill="hold" grpId="1" nodeType="withEffect">
                                  <p:stCondLst>
                                    <p:cond delay="0"/>
                                  </p:stCondLst>
                                  <p:iterate type="wd">
                                    <p:tmPct val="0"/>
                                  </p:iterate>
                                  <p:childTnLst>
                                    <p:animMotion origin="layout" path="M 0 -3.92229E-6 L -0.08993 0.21138 " pathEditMode="relative" rAng="0" ptsTypes="AA">
                                      <p:cBhvr>
                                        <p:cTn id="280" dur="2000" fill="hold"/>
                                        <p:tgtEl>
                                          <p:spTgt spid="2116"/>
                                        </p:tgtEl>
                                        <p:attrNameLst>
                                          <p:attrName>ppt_x</p:attrName>
                                          <p:attrName>ppt_y</p:attrName>
                                        </p:attrNameLst>
                                      </p:cBhvr>
                                      <p:rCtr x="-45" y="106"/>
                                    </p:animMotion>
                                  </p:childTnLst>
                                </p:cTn>
                              </p:par>
                              <p:par>
                                <p:cTn id="281" presetID="42" presetClass="path" presetSubtype="0" accel="50000" decel="50000" fill="hold" nodeType="withEffect">
                                  <p:stCondLst>
                                    <p:cond delay="0"/>
                                  </p:stCondLst>
                                  <p:childTnLst>
                                    <p:animMotion origin="layout" path="M -4.16667E-6 3.90379E-6 L -0.08281 0.18177 " pathEditMode="relative" rAng="0" ptsTypes="AA">
                                      <p:cBhvr>
                                        <p:cTn id="282" dur="2000" fill="hold"/>
                                        <p:tgtEl>
                                          <p:spTgt spid="2110"/>
                                        </p:tgtEl>
                                        <p:attrNameLst>
                                          <p:attrName>ppt_x</p:attrName>
                                          <p:attrName>ppt_y</p:attrName>
                                        </p:attrNameLst>
                                      </p:cBhvr>
                                      <p:rCtr x="-41" y="91"/>
                                    </p:animMotion>
                                  </p:childTnLst>
                                </p:cTn>
                              </p:par>
                              <p:par>
                                <p:cTn id="283" presetID="63" presetClass="path" presetSubtype="0" accel="50000" decel="50000" fill="hold" nodeType="withEffect">
                                  <p:stCondLst>
                                    <p:cond delay="0"/>
                                  </p:stCondLst>
                                  <p:childTnLst>
                                    <p:animMotion origin="layout" path="M 3.88889E-6 -2.79371E-6 L 0.22847 0.02082 " pathEditMode="relative" rAng="0" ptsTypes="AA">
                                      <p:cBhvr>
                                        <p:cTn id="284" dur="2000" fill="hold"/>
                                        <p:tgtEl>
                                          <p:spTgt spid="2106"/>
                                        </p:tgtEl>
                                        <p:attrNameLst>
                                          <p:attrName>ppt_x</p:attrName>
                                          <p:attrName>ppt_y</p:attrName>
                                        </p:attrNameLst>
                                      </p:cBhvr>
                                      <p:rCtr x="114" y="10"/>
                                    </p:animMotion>
                                  </p:childTnLst>
                                </p:cTn>
                              </p:par>
                              <p:par>
                                <p:cTn id="285" presetID="63" presetClass="path" presetSubtype="0" accel="50000" decel="50000" fill="hold" grpId="1" nodeType="withEffect">
                                  <p:stCondLst>
                                    <p:cond delay="0"/>
                                  </p:stCondLst>
                                  <p:iterate type="wd">
                                    <p:tmPct val="0"/>
                                  </p:iterate>
                                  <p:childTnLst>
                                    <p:animMotion origin="layout" path="M 0.03143 -0.03308 L 0.23646 -0.00024 " pathEditMode="relative" rAng="0" ptsTypes="AA">
                                      <p:cBhvr>
                                        <p:cTn id="286" dur="2000" fill="hold"/>
                                        <p:tgtEl>
                                          <p:spTgt spid="2115"/>
                                        </p:tgtEl>
                                        <p:attrNameLst>
                                          <p:attrName>ppt_x</p:attrName>
                                          <p:attrName>ppt_y</p:attrName>
                                        </p:attrNameLst>
                                      </p:cBhvr>
                                      <p:rCtr x="102" y="16"/>
                                    </p:animMotion>
                                  </p:childTnLst>
                                </p:cTn>
                              </p:par>
                              <p:par>
                                <p:cTn id="287" presetID="63" presetClass="path" presetSubtype="0" accel="50000" decel="50000" fill="hold" nodeType="withEffect">
                                  <p:stCondLst>
                                    <p:cond delay="0"/>
                                  </p:stCondLst>
                                  <p:childTnLst>
                                    <p:animMotion origin="layout" path="M -5.55556E-7 3.66327E-6 L 0.06302 0.00023 " pathEditMode="relative" rAng="0" ptsTypes="AA">
                                      <p:cBhvr>
                                        <p:cTn id="288" dur="2000" fill="hold"/>
                                        <p:tgtEl>
                                          <p:spTgt spid="2107"/>
                                        </p:tgtEl>
                                        <p:attrNameLst>
                                          <p:attrName>ppt_x</p:attrName>
                                          <p:attrName>ppt_y</p:attrName>
                                        </p:attrNameLst>
                                      </p:cBhvr>
                                      <p:rCtr x="31" y="0"/>
                                    </p:animMotion>
                                  </p:childTnLst>
                                </p:cTn>
                              </p:par>
                              <p:par>
                                <p:cTn id="289" presetID="63" presetClass="path" presetSubtype="0" accel="50000" decel="50000" fill="hold" grpId="1" nodeType="withEffect">
                                  <p:stCondLst>
                                    <p:cond delay="0"/>
                                  </p:stCondLst>
                                  <p:iterate type="wd">
                                    <p:tmPct val="0"/>
                                  </p:iterate>
                                  <p:childTnLst>
                                    <p:animMotion origin="layout" path="M 1.38889E-6 -1.13784E-6 L -0.04271 0.00162 " pathEditMode="relative" rAng="0" ptsTypes="AA">
                                      <p:cBhvr>
                                        <p:cTn id="290" dur="2000" fill="hold"/>
                                        <p:tgtEl>
                                          <p:spTgt spid="2118"/>
                                        </p:tgtEl>
                                        <p:attrNameLst>
                                          <p:attrName>ppt_x</p:attrName>
                                          <p:attrName>ppt_y</p:attrName>
                                        </p:attrNameLst>
                                      </p:cBhvr>
                                      <p:rCtr x="-21" y="1"/>
                                    </p:animMotion>
                                  </p:childTnLst>
                                </p:cTn>
                              </p:par>
                              <p:par>
                                <p:cTn id="291" presetID="35" presetClass="path" presetSubtype="0" accel="50000" decel="50000" fill="hold" nodeType="withEffect">
                                  <p:stCondLst>
                                    <p:cond delay="0"/>
                                  </p:stCondLst>
                                  <p:childTnLst>
                                    <p:animMotion origin="layout" path="M -8.33333E-7 0.03353 L 0.00781 -0.00648 " pathEditMode="relative" rAng="0" ptsTypes="AA">
                                      <p:cBhvr>
                                        <p:cTn id="292" dur="2000" fill="hold"/>
                                        <p:tgtEl>
                                          <p:spTgt spid="2112"/>
                                        </p:tgtEl>
                                        <p:attrNameLst>
                                          <p:attrName>ppt_x</p:attrName>
                                          <p:attrName>ppt_y</p:attrName>
                                        </p:attrNameLst>
                                      </p:cBhvr>
                                      <p:rCtr x="4" y="-20"/>
                                    </p:animMotion>
                                  </p:childTnLst>
                                </p:cTn>
                              </p:par>
                              <p:par>
                                <p:cTn id="293" presetID="35" presetClass="path" presetSubtype="0" accel="50000" decel="50000" fill="hold" grpId="1" nodeType="withEffect">
                                  <p:stCondLst>
                                    <p:cond delay="0"/>
                                  </p:stCondLst>
                                  <p:iterate type="wd">
                                    <p:tmPct val="0"/>
                                  </p:iterate>
                                  <p:childTnLst>
                                    <p:animMotion origin="layout" path="M 4.72222E-6 1.60962E-6 L -0.00764 -0.02174 " pathEditMode="relative" rAng="0" ptsTypes="AA">
                                      <p:cBhvr>
                                        <p:cTn id="294" dur="2000" fill="hold"/>
                                        <p:tgtEl>
                                          <p:spTgt spid="2114"/>
                                        </p:tgtEl>
                                        <p:attrNameLst>
                                          <p:attrName>ppt_x</p:attrName>
                                          <p:attrName>ppt_y</p:attrName>
                                        </p:attrNameLst>
                                      </p:cBhvr>
                                      <p:rCtr x="-4" y="-11"/>
                                    </p:animMotion>
                                  </p:childTnLst>
                                </p:cTn>
                              </p:par>
                              <p:par>
                                <p:cTn id="295" presetID="35" presetClass="path" presetSubtype="0" accel="50000" decel="50000" fill="hold" grpId="1" nodeType="withEffect">
                                  <p:stCondLst>
                                    <p:cond delay="0"/>
                                  </p:stCondLst>
                                  <p:iterate type="wd">
                                    <p:tmPct val="0"/>
                                  </p:iterate>
                                  <p:childTnLst>
                                    <p:animMotion origin="layout" path="M 3.05556E-6 -2.59019E-6 L 0.0559 -0.0111 " pathEditMode="relative" rAng="0" ptsTypes="AA">
                                      <p:cBhvr>
                                        <p:cTn id="296" dur="2000" fill="hold"/>
                                        <p:tgtEl>
                                          <p:spTgt spid="2113"/>
                                        </p:tgtEl>
                                        <p:attrNameLst>
                                          <p:attrName>ppt_x</p:attrName>
                                          <p:attrName>ppt_y</p:attrName>
                                        </p:attrNameLst>
                                      </p:cBhvr>
                                      <p:rCtr x="28" y="-6"/>
                                    </p:animMotion>
                                  </p:childTnLst>
                                </p:cTn>
                              </p:par>
                              <p:par>
                                <p:cTn id="297" presetID="35" presetClass="path" presetSubtype="0" accel="50000" decel="50000" fill="hold" nodeType="withEffect">
                                  <p:stCondLst>
                                    <p:cond delay="0"/>
                                  </p:stCondLst>
                                  <p:childTnLst>
                                    <p:animMotion origin="layout" path="M -2.77778E-7 -4.68085E-6 L -0.08264 -0.03145 " pathEditMode="relative" rAng="0" ptsTypes="AA">
                                      <p:cBhvr>
                                        <p:cTn id="298" dur="2000" fill="hold"/>
                                        <p:tgtEl>
                                          <p:spTgt spid="2109"/>
                                        </p:tgtEl>
                                        <p:attrNameLst>
                                          <p:attrName>ppt_x</p:attrName>
                                          <p:attrName>ppt_y</p:attrName>
                                        </p:attrNameLst>
                                      </p:cBhvr>
                                      <p:rCtr x="-41" y="-16"/>
                                    </p:animMotion>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2124"/>
                                        </p:tgtEl>
                                        <p:attrNameLst>
                                          <p:attrName>style.visibility</p:attrName>
                                        </p:attrNameLst>
                                      </p:cBhvr>
                                      <p:to>
                                        <p:strVal val="visible"/>
                                      </p:to>
                                    </p:set>
                                    <p:animEffect transition="in" filter="fade">
                                      <p:cBhvr>
                                        <p:cTn id="303" dur="2000"/>
                                        <p:tgtEl>
                                          <p:spTgt spid="2124"/>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125"/>
                                        </p:tgtEl>
                                        <p:attrNameLst>
                                          <p:attrName>style.visibility</p:attrName>
                                        </p:attrNameLst>
                                      </p:cBhvr>
                                      <p:to>
                                        <p:strVal val="visible"/>
                                      </p:to>
                                    </p:set>
                                    <p:animEffect transition="in" filter="fade">
                                      <p:cBhvr>
                                        <p:cTn id="306" dur="2000"/>
                                        <p:tgtEl>
                                          <p:spTgt spid="2125"/>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126"/>
                                        </p:tgtEl>
                                        <p:attrNameLst>
                                          <p:attrName>style.visibility</p:attrName>
                                        </p:attrNameLst>
                                      </p:cBhvr>
                                      <p:to>
                                        <p:strVal val="visible"/>
                                      </p:to>
                                    </p:set>
                                    <p:animEffect transition="in" filter="fade">
                                      <p:cBhvr>
                                        <p:cTn id="309" dur="2000"/>
                                        <p:tgtEl>
                                          <p:spTgt spid="2126"/>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123"/>
                                        </p:tgtEl>
                                        <p:attrNameLst>
                                          <p:attrName>style.visibility</p:attrName>
                                        </p:attrNameLst>
                                      </p:cBhvr>
                                      <p:to>
                                        <p:strVal val="visible"/>
                                      </p:to>
                                    </p:set>
                                    <p:animEffect transition="in" filter="fade">
                                      <p:cBhvr>
                                        <p:cTn id="312" dur="1000"/>
                                        <p:tgtEl>
                                          <p:spTgt spid="2123"/>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120"/>
                                        </p:tgtEl>
                                        <p:attrNameLst>
                                          <p:attrName>style.visibility</p:attrName>
                                        </p:attrNameLst>
                                      </p:cBhvr>
                                      <p:to>
                                        <p:strVal val="visible"/>
                                      </p:to>
                                    </p:set>
                                    <p:animEffect transition="in" filter="fade">
                                      <p:cBhvr>
                                        <p:cTn id="315" dur="1000"/>
                                        <p:tgtEl>
                                          <p:spTgt spid="2120"/>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119"/>
                                        </p:tgtEl>
                                        <p:attrNameLst>
                                          <p:attrName>style.visibility</p:attrName>
                                        </p:attrNameLst>
                                      </p:cBhvr>
                                      <p:to>
                                        <p:strVal val="visible"/>
                                      </p:to>
                                    </p:set>
                                    <p:animEffect transition="in" filter="fade">
                                      <p:cBhvr>
                                        <p:cTn id="318" dur="1000"/>
                                        <p:tgtEl>
                                          <p:spTgt spid="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animBg="1"/>
      <p:bldP spid="2119" grpId="0" animBg="1"/>
      <p:bldP spid="2123" grpId="0" animBg="1"/>
      <p:bldP spid="2054" grpId="0"/>
      <p:bldP spid="2055" grpId="0"/>
      <p:bldP spid="2056" grpId="0"/>
      <p:bldP spid="2063" grpId="0"/>
      <p:bldP spid="2063" grpId="1"/>
      <p:bldP spid="2067" grpId="0"/>
      <p:bldP spid="2067" grpId="1"/>
      <p:bldP spid="2070" grpId="0"/>
      <p:bldP spid="2070" grpId="1"/>
      <p:bldP spid="2072" grpId="0"/>
      <p:bldP spid="2072" grpId="1"/>
      <p:bldP spid="2074" grpId="0"/>
      <p:bldP spid="2074" grpId="1"/>
      <p:bldP spid="2077" grpId="0"/>
      <p:bldP spid="2077" grpId="1"/>
      <p:bldP spid="2079" grpId="0"/>
      <p:bldP spid="2079" grpId="1"/>
      <p:bldP spid="2081" grpId="0" animBg="1"/>
      <p:bldP spid="2081" grpId="1" animBg="1"/>
      <p:bldP spid="2082" grpId="0" animBg="1"/>
      <p:bldP spid="2082" grpId="1" animBg="1"/>
      <p:bldP spid="2083" grpId="0" animBg="1"/>
      <p:bldP spid="2083" grpId="1" animBg="1"/>
      <p:bldP spid="2084" grpId="0" animBg="1"/>
      <p:bldP spid="2084" grpId="1" animBg="1"/>
      <p:bldP spid="2085" grpId="0" animBg="1"/>
      <p:bldP spid="2085" grpId="1" animBg="1"/>
      <p:bldP spid="2086" grpId="0" animBg="1"/>
      <p:bldP spid="2086" grpId="1" animBg="1"/>
      <p:bldP spid="2088" grpId="0" animBg="1"/>
      <p:bldP spid="2088" grpId="1" animBg="1"/>
      <p:bldP spid="2104" grpId="0"/>
      <p:bldP spid="2113" grpId="0"/>
      <p:bldP spid="2113" grpId="1"/>
      <p:bldP spid="2114" grpId="0"/>
      <p:bldP spid="2114" grpId="1"/>
      <p:bldP spid="2115" grpId="0"/>
      <p:bldP spid="2115" grpId="1"/>
      <p:bldP spid="2116" grpId="0"/>
      <p:bldP spid="2116" grpId="1"/>
      <p:bldP spid="2117" grpId="0"/>
      <p:bldP spid="2117" grpId="1"/>
      <p:bldP spid="2118" grpId="0"/>
      <p:bldP spid="2118" grpId="1"/>
      <p:bldP spid="2124" grpId="0"/>
      <p:bldP spid="2125" grpId="0"/>
      <p:bldP spid="21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1703</Words>
  <Application>Microsoft Office PowerPoint</Application>
  <PresentationFormat>On-screen Show (4:3)</PresentationFormat>
  <Paragraphs>247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Telecom Network</vt:lpstr>
      <vt:lpstr>Communication </vt:lpstr>
      <vt:lpstr>Operation of Domestic Delivery Network</vt:lpstr>
      <vt:lpstr>INTERNATIONAL NETWORKS</vt:lpstr>
      <vt:lpstr>Slide 5</vt:lpstr>
      <vt:lpstr>Telecom Network in Summary</vt:lpstr>
      <vt:lpstr>Slide 7</vt:lpstr>
      <vt:lpstr>Services available to home</vt:lpstr>
      <vt:lpstr>A house got 3 different Communication Types</vt:lpstr>
      <vt:lpstr>HOW THEY ACCESS TO HOME</vt:lpstr>
      <vt:lpstr>Fixed Network</vt:lpstr>
      <vt:lpstr>Mobile Network</vt:lpstr>
      <vt:lpstr>TV Network</vt:lpstr>
      <vt:lpstr>WHAT ARE THE BASIC TERMINALS YOU NEED TO ACCESS ALL THESE SERVICES AT HOME?</vt:lpstr>
      <vt:lpstr>HOW THEY CARRY INFORMATION TO YOUR HOME?</vt:lpstr>
      <vt:lpstr>WHAT ARE THE INNOVATIVE PRODUCTS?</vt:lpstr>
      <vt:lpstr>WHO ARE THE BENIFICIARIES OF A CONVERGED NETWORK</vt:lpstr>
      <vt:lpstr>IMPACT OF CONVERGENCE</vt:lpstr>
      <vt:lpstr>THE PROCESS OF CONVERGENCE</vt:lpstr>
      <vt:lpstr>STRUCTURE OF CONVERGED MEDIA &amp; COMMUNICATION NETWORK</vt:lpstr>
      <vt:lpstr>NGN  ACCESS NETWORK TRANSFORMATION</vt:lpstr>
      <vt:lpstr>APPLICATION OF VARIOUS TECNOLOGIES INTO WIRED NETWORK </vt:lpstr>
      <vt:lpstr>NGN WIRE NETWORK</vt:lpstr>
      <vt:lpstr>FTTH, PON(passive Optical Network)</vt:lpstr>
      <vt:lpstr>Power Line Communication System</vt:lpstr>
      <vt:lpstr>Core networks</vt:lpstr>
      <vt:lpstr>Slide 27</vt:lpstr>
      <vt:lpstr>The key attribute of NGN</vt:lpstr>
      <vt:lpstr>ADVANTAGE OF SOFT SWITCHES</vt:lpstr>
      <vt:lpstr>CHALLENGES TO OVERCOME IN NGN</vt:lpstr>
      <vt:lpstr>MPLS APPLICATIONS </vt:lpstr>
      <vt:lpstr>VOIP ISSUES</vt:lpstr>
      <vt:lpstr>MASS MARKET RETAIL VOIP (DIRECT ACCESS)</vt:lpstr>
      <vt:lpstr>MASS MARKET INDIRECT ACCESS</vt:lpstr>
      <vt:lpstr>MASS MARKET VOIP DO IT YOUERSELF</vt:lpstr>
      <vt:lpstr>BASIC AREAS OF NGN</vt:lpstr>
      <vt:lpstr>WHERE ARE WE HEADING?</vt:lpstr>
      <vt:lpstr>Further studies (using the WEB)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 Network</dc:title>
  <dc:creator>nilu111</dc:creator>
  <cp:lastModifiedBy>nilu111</cp:lastModifiedBy>
  <cp:revision>17</cp:revision>
  <dcterms:created xsi:type="dcterms:W3CDTF">2010-06-18T16:40:13Z</dcterms:created>
  <dcterms:modified xsi:type="dcterms:W3CDTF">2011-07-19T07:43:11Z</dcterms:modified>
</cp:coreProperties>
</file>